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2" r:id="rId4"/>
  </p:sldMasterIdLst>
  <p:notesMasterIdLst>
    <p:notesMasterId r:id="rId25"/>
  </p:notesMasterIdLst>
  <p:sldIdLst>
    <p:sldId id="257" r:id="rId5"/>
    <p:sldId id="261" r:id="rId6"/>
    <p:sldId id="279" r:id="rId7"/>
    <p:sldId id="280" r:id="rId8"/>
    <p:sldId id="259" r:id="rId9"/>
    <p:sldId id="277" r:id="rId10"/>
    <p:sldId id="282" r:id="rId11"/>
    <p:sldId id="281" r:id="rId12"/>
    <p:sldId id="283" r:id="rId13"/>
    <p:sldId id="284" r:id="rId14"/>
    <p:sldId id="290" r:id="rId15"/>
    <p:sldId id="285" r:id="rId16"/>
    <p:sldId id="286" r:id="rId17"/>
    <p:sldId id="287" r:id="rId18"/>
    <p:sldId id="291" r:id="rId19"/>
    <p:sldId id="293" r:id="rId20"/>
    <p:sldId id="294" r:id="rId21"/>
    <p:sldId id="289" r:id="rId22"/>
    <p:sldId id="292"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0"/>
  </p:normalViewPr>
  <p:slideViewPr>
    <p:cSldViewPr snapToGrid="0" snapToObjects="1">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41CDB9B8-E81E-41E7-AE89-8F6EDFC88D92}">
      <dgm:prSet custT="1"/>
      <dgm:spPr/>
      <dgm:t>
        <a:bodyPr anchor="ctr"/>
        <a:lstStyle/>
        <a:p>
          <a:pPr>
            <a:lnSpc>
              <a:spcPct val="100000"/>
            </a:lnSpc>
            <a:defRPr cap="all"/>
          </a:pPr>
          <a:r>
            <a:rPr lang="en-US" sz="2000" b="1" dirty="0">
              <a:ln w="3175">
                <a:solidFill>
                  <a:sysClr val="windowText" lastClr="000000"/>
                </a:solidFill>
              </a:ln>
              <a:solidFill>
                <a:srgbClr val="FFFF00"/>
              </a:solidFill>
              <a:effectLst>
                <a:outerShdw blurRad="38100" dist="38100" dir="2700000" algn="tl">
                  <a:srgbClr val="000000">
                    <a:alpha val="43137"/>
                  </a:srgbClr>
                </a:outerShdw>
              </a:effectLst>
            </a:rPr>
            <a:t>Men’s rights</a:t>
          </a:r>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a:p>
      </dgm:t>
    </dgm:pt>
    <dgm:pt modelId="{4D7D34C7-9466-4514-BF51-7396C17436B5}">
      <dgm:prSet custT="1"/>
      <dgm:spPr/>
      <dgm:t>
        <a:bodyPr anchor="ctr"/>
        <a:lstStyle/>
        <a:p>
          <a:pPr>
            <a:lnSpc>
              <a:spcPct val="100000"/>
            </a:lnSpc>
            <a:defRPr cap="all"/>
          </a:pPr>
          <a:r>
            <a:rPr lang="en-US" sz="2000" b="1" dirty="0">
              <a:ln w="3175">
                <a:solidFill>
                  <a:sysClr val="windowText" lastClr="000000"/>
                </a:solidFill>
              </a:ln>
              <a:solidFill>
                <a:srgbClr val="FFFF00"/>
              </a:solidFill>
              <a:effectLst>
                <a:outerShdw blurRad="38100" dist="38100" dir="2700000" algn="tl">
                  <a:srgbClr val="000000">
                    <a:alpha val="43137"/>
                  </a:srgbClr>
                </a:outerShdw>
              </a:effectLst>
            </a:rPr>
            <a:t>Quasi legal</a:t>
          </a:r>
        </a:p>
        <a:p>
          <a:pPr>
            <a:lnSpc>
              <a:spcPct val="100000"/>
            </a:lnSpc>
            <a:defRPr cap="all"/>
          </a:pPr>
          <a:r>
            <a:rPr lang="en-US" sz="2000" b="1" dirty="0">
              <a:ln w="3175">
                <a:solidFill>
                  <a:sysClr val="windowText" lastClr="000000"/>
                </a:solidFill>
              </a:ln>
              <a:solidFill>
                <a:srgbClr val="FFFF00"/>
              </a:solidFill>
              <a:effectLst>
                <a:outerShdw blurRad="38100" dist="38100" dir="2700000" algn="tl">
                  <a:srgbClr val="000000">
                    <a:alpha val="43137"/>
                  </a:srgbClr>
                </a:outerShdw>
              </a:effectLst>
            </a:rPr>
            <a:t>acumen</a:t>
          </a:r>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a:p>
      </dgm:t>
    </dgm:pt>
    <dgm:pt modelId="{8E185869-F0D4-43E2-B08A-2F3E83EE98F3}">
      <dgm:prSet custT="1"/>
      <dgm:spPr/>
      <dgm:t>
        <a:bodyPr anchor="ctr"/>
        <a:lstStyle/>
        <a:p>
          <a:pPr>
            <a:lnSpc>
              <a:spcPct val="100000"/>
            </a:lnSpc>
            <a:defRPr cap="all"/>
          </a:pPr>
          <a:r>
            <a:rPr lang="en-US" sz="2000" b="1" dirty="0">
              <a:ln w="3175">
                <a:solidFill>
                  <a:sysClr val="windowText" lastClr="000000"/>
                </a:solidFill>
              </a:ln>
              <a:solidFill>
                <a:srgbClr val="FFFF00"/>
              </a:solidFill>
              <a:effectLst>
                <a:outerShdw blurRad="38100" dist="38100" dir="2700000" algn="tl">
                  <a:srgbClr val="000000">
                    <a:alpha val="43137"/>
                  </a:srgbClr>
                </a:outerShdw>
              </a:effectLst>
            </a:rPr>
            <a:t>brotherhood</a:t>
          </a:r>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87B1B46A-CA1D-4445-8579-F40C78A1880B}" type="pres">
      <dgm:prSet presAssocID="{7B62DEA7-9DCD-4B2E-9DC5-BE121C266AFD}" presName="root" presStyleCnt="0">
        <dgm:presLayoutVars>
          <dgm:dir/>
          <dgm:resizeHandles val="exact"/>
        </dgm:presLayoutVars>
      </dgm:prSet>
      <dgm:spPr/>
    </dgm:pt>
    <dgm:pt modelId="{B78F77A9-D452-4F3F-ADF1-08124CDCB940}" type="pres">
      <dgm:prSet presAssocID="{41CDB9B8-E81E-41E7-AE89-8F6EDFC88D92}" presName="compNode" presStyleCnt="0"/>
      <dgm:spPr/>
    </dgm:pt>
    <dgm:pt modelId="{223CEBFB-B6C0-4518-9E76-B1250D3AEE20}" type="pres">
      <dgm:prSet presAssocID="{41CDB9B8-E81E-41E7-AE89-8F6EDFC88D92}" presName="iconBgRect" presStyleLbl="bgShp" presStyleIdx="0" presStyleCnt="3" custScaleX="154656"/>
      <dgm:spPr>
        <a:prstGeom prst="wedgeRectCallout">
          <a:avLst/>
        </a:prstGeom>
      </dgm:spPr>
    </dgm:pt>
    <dgm:pt modelId="{CEC3BB2D-F9F1-4489-93C4-A156AC3849E7}" type="pres">
      <dgm:prSet presAssocID="{41CDB9B8-E81E-41E7-AE89-8F6EDFC88D92}" presName="iconRect" presStyleLbl="node1" presStyleIdx="0" presStyleCnt="3" custLinFactNeighborY="30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ng Tools"/>
        </a:ext>
      </dgm:extLst>
    </dgm:pt>
    <dgm:pt modelId="{99D442A7-5D31-4CD1-A931-5F3D628718C8}" type="pres">
      <dgm:prSet presAssocID="{41CDB9B8-E81E-41E7-AE89-8F6EDFC88D92}" presName="spaceRect" presStyleCnt="0"/>
      <dgm:spPr/>
    </dgm:pt>
    <dgm:pt modelId="{7600CD1A-2D28-4054-8809-838E618A0595}" type="pres">
      <dgm:prSet presAssocID="{41CDB9B8-E81E-41E7-AE89-8F6EDFC88D92}" presName="textRect" presStyleLbl="revTx" presStyleIdx="0" presStyleCnt="3">
        <dgm:presLayoutVars>
          <dgm:chMax val="1"/>
          <dgm:chPref val="1"/>
        </dgm:presLayoutVars>
      </dgm:prSet>
      <dgm:spPr/>
    </dgm:pt>
    <dgm:pt modelId="{9D599636-89FD-41B5-970D-9F8617BA295C}" type="pres">
      <dgm:prSet presAssocID="{BA791450-8D1E-4A6F-B71D-2984D9E245C4}" presName="sibTrans" presStyleCnt="0"/>
      <dgm:spPr/>
    </dgm:pt>
    <dgm:pt modelId="{E765D845-767A-46E9-BD73-B0B0E82FE9B0}" type="pres">
      <dgm:prSet presAssocID="{4D7D34C7-9466-4514-BF51-7396C17436B5}" presName="compNode" presStyleCnt="0"/>
      <dgm:spPr/>
    </dgm:pt>
    <dgm:pt modelId="{F82A6E7C-4234-4816-9EB8-ED399009E25C}" type="pres">
      <dgm:prSet presAssocID="{4D7D34C7-9466-4514-BF51-7396C17436B5}" presName="iconBgRect" presStyleLbl="bgShp" presStyleIdx="1" presStyleCnt="3" custScaleX="154656"/>
      <dgm:spPr>
        <a:prstGeom prst="wedgeRectCallout">
          <a:avLst/>
        </a:prstGeom>
      </dgm:spPr>
    </dgm:pt>
    <dgm:pt modelId="{8BA5F9BB-3E28-4026-A392-7F4C0A3085E2}" type="pres">
      <dgm:prSet presAssocID="{4D7D34C7-9466-4514-BF51-7396C17436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DC8182C7-C8E0-4DAE-B344-FE508B06E860}" type="pres">
      <dgm:prSet presAssocID="{4D7D34C7-9466-4514-BF51-7396C17436B5}" presName="spaceRect" presStyleCnt="0"/>
      <dgm:spPr/>
    </dgm:pt>
    <dgm:pt modelId="{529F61D3-444E-4541-AC4F-326FDA9BEAF3}" type="pres">
      <dgm:prSet presAssocID="{4D7D34C7-9466-4514-BF51-7396C17436B5}" presName="textRect" presStyleLbl="revTx" presStyleIdx="1" presStyleCnt="3">
        <dgm:presLayoutVars>
          <dgm:chMax val="1"/>
          <dgm:chPref val="1"/>
        </dgm:presLayoutVars>
      </dgm:prSet>
      <dgm:spPr/>
    </dgm:pt>
    <dgm:pt modelId="{A999AABC-CAD9-4E1C-B78B-2BECA8D43C27}" type="pres">
      <dgm:prSet presAssocID="{483498F9-A0C2-4668-85AB-D8E6E254F73B}" presName="sibTrans" presStyleCnt="0"/>
      <dgm:spPr/>
    </dgm:pt>
    <dgm:pt modelId="{DB99A9BB-B1B8-433F-A4FA-6F31B826EE48}" type="pres">
      <dgm:prSet presAssocID="{8E185869-F0D4-43E2-B08A-2F3E83EE98F3}" presName="compNode" presStyleCnt="0"/>
      <dgm:spPr/>
    </dgm:pt>
    <dgm:pt modelId="{CA848760-99D5-488A-AFB3-9EA6BD946B87}" type="pres">
      <dgm:prSet presAssocID="{8E185869-F0D4-43E2-B08A-2F3E83EE98F3}" presName="iconBgRect" presStyleLbl="bgShp" presStyleIdx="2" presStyleCnt="3" custScaleX="154656"/>
      <dgm:spPr>
        <a:prstGeom prst="wedgeRectCallout">
          <a:avLst/>
        </a:prstGeom>
      </dgm:spPr>
    </dgm:pt>
    <dgm:pt modelId="{FD5546ED-1D49-469E-BE29-17C87FAFD7C8}" type="pres">
      <dgm:prSet presAssocID="{8E185869-F0D4-43E2-B08A-2F3E83EE98F3}" presName="iconRect" presStyleLbl="node1" presStyleIdx="2" presStyleCnt="3" custLinFactNeighborX="393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408A0B1B-BC17-40DB-A76F-65541C3B4325}" type="pres">
      <dgm:prSet presAssocID="{8E185869-F0D4-43E2-B08A-2F3E83EE98F3}" presName="spaceRect" presStyleCnt="0"/>
      <dgm:spPr/>
    </dgm:pt>
    <dgm:pt modelId="{3360347C-5C69-4C15-9A6A-3E9A9E20C3DA}" type="pres">
      <dgm:prSet presAssocID="{8E185869-F0D4-43E2-B08A-2F3E83EE98F3}" presName="textRect" presStyleLbl="revTx" presStyleIdx="2" presStyleCnt="3">
        <dgm:presLayoutVars>
          <dgm:chMax val="1"/>
          <dgm:chPref val="1"/>
        </dgm:presLayoutVars>
      </dgm:prSet>
      <dgm:spPr/>
    </dgm:pt>
  </dgm:ptLst>
  <dgm:cxnLst>
    <dgm:cxn modelId="{7EEBEB1B-497E-4365-84F9-FBB75D7759E5}" srcId="{7B62DEA7-9DCD-4B2E-9DC5-BE121C266AFD}" destId="{4D7D34C7-9466-4514-BF51-7396C17436B5}" srcOrd="1" destOrd="0" parTransId="{37DD6CE0-C2AA-4EB6-9E7D-14AED2127C40}" sibTransId="{483498F9-A0C2-4668-85AB-D8E6E254F73B}"/>
    <dgm:cxn modelId="{7F970F62-30E3-4F5B-A242-825013BF84A8}" srcId="{7B62DEA7-9DCD-4B2E-9DC5-BE121C266AFD}" destId="{8E185869-F0D4-43E2-B08A-2F3E83EE98F3}" srcOrd="2" destOrd="0" parTransId="{7EE27099-92EA-4EDF-B176-0E355876D272}" sibTransId="{77D0876E-2BA2-4E28-ADB5-9885FCB7156A}"/>
    <dgm:cxn modelId="{21EB7847-13AE-4881-9090-909F31360F4E}" srcId="{7B62DEA7-9DCD-4B2E-9DC5-BE121C266AFD}" destId="{41CDB9B8-E81E-41E7-AE89-8F6EDFC88D92}" srcOrd="0" destOrd="0" parTransId="{5D2FF527-BA77-40BE-9414-16FAE46386BB}" sibTransId="{BA791450-8D1E-4A6F-B71D-2984D9E245C4}"/>
    <dgm:cxn modelId="{C78EE3CE-2994-6C4A-9184-4595712E8884}" type="presOf" srcId="{7B62DEA7-9DCD-4B2E-9DC5-BE121C266AFD}" destId="{87B1B46A-CA1D-4445-8579-F40C78A1880B}" srcOrd="0" destOrd="0" presId="urn:microsoft.com/office/officeart/2018/5/layout/IconCircleLabelList"/>
    <dgm:cxn modelId="{55595FD0-8937-A345-9802-5E5341FCD2D8}" type="presOf" srcId="{4D7D34C7-9466-4514-BF51-7396C17436B5}" destId="{529F61D3-444E-4541-AC4F-326FDA9BEAF3}" srcOrd="0" destOrd="0" presId="urn:microsoft.com/office/officeart/2018/5/layout/IconCircleLabelList"/>
    <dgm:cxn modelId="{7F861DF1-B25B-2740-A1B4-F8F3592ED76F}" type="presOf" srcId="{41CDB9B8-E81E-41E7-AE89-8F6EDFC88D92}" destId="{7600CD1A-2D28-4054-8809-838E618A0595}" srcOrd="0" destOrd="0" presId="urn:microsoft.com/office/officeart/2018/5/layout/IconCircleLabelList"/>
    <dgm:cxn modelId="{8383F3FC-472F-5B4E-AAFE-C2C086A74202}" type="presOf" srcId="{8E185869-F0D4-43E2-B08A-2F3E83EE98F3}" destId="{3360347C-5C69-4C15-9A6A-3E9A9E20C3DA}" srcOrd="0" destOrd="0" presId="urn:microsoft.com/office/officeart/2018/5/layout/IconCircleLabelList"/>
    <dgm:cxn modelId="{862FB131-0CB4-894B-AE29-11022EFE2B47}" type="presParOf" srcId="{87B1B46A-CA1D-4445-8579-F40C78A1880B}" destId="{B78F77A9-D452-4F3F-ADF1-08124CDCB940}" srcOrd="0" destOrd="0" presId="urn:microsoft.com/office/officeart/2018/5/layout/IconCircleLabelList"/>
    <dgm:cxn modelId="{AE644977-69A5-0B44-809C-34AA6C7C4916}" type="presParOf" srcId="{B78F77A9-D452-4F3F-ADF1-08124CDCB940}" destId="{223CEBFB-B6C0-4518-9E76-B1250D3AEE20}" srcOrd="0" destOrd="0" presId="urn:microsoft.com/office/officeart/2018/5/layout/IconCircleLabelList"/>
    <dgm:cxn modelId="{C395499F-87EE-6248-B674-E9DCA7C42509}" type="presParOf" srcId="{B78F77A9-D452-4F3F-ADF1-08124CDCB940}" destId="{CEC3BB2D-F9F1-4489-93C4-A156AC3849E7}" srcOrd="1" destOrd="0" presId="urn:microsoft.com/office/officeart/2018/5/layout/IconCircleLabelList"/>
    <dgm:cxn modelId="{F3AD8578-FB1B-E349-8DC1-2F38038CFABF}" type="presParOf" srcId="{B78F77A9-D452-4F3F-ADF1-08124CDCB940}" destId="{99D442A7-5D31-4CD1-A931-5F3D628718C8}" srcOrd="2" destOrd="0" presId="urn:microsoft.com/office/officeart/2018/5/layout/IconCircleLabelList"/>
    <dgm:cxn modelId="{4B299097-E656-4A44-862E-058A32879EAC}" type="presParOf" srcId="{B78F77A9-D452-4F3F-ADF1-08124CDCB940}" destId="{7600CD1A-2D28-4054-8809-838E618A0595}" srcOrd="3" destOrd="0" presId="urn:microsoft.com/office/officeart/2018/5/layout/IconCircleLabelList"/>
    <dgm:cxn modelId="{A3EFC71F-2E28-2045-AA1F-235FCF4645CE}" type="presParOf" srcId="{87B1B46A-CA1D-4445-8579-F40C78A1880B}" destId="{9D599636-89FD-41B5-970D-9F8617BA295C}" srcOrd="1" destOrd="0" presId="urn:microsoft.com/office/officeart/2018/5/layout/IconCircleLabelList"/>
    <dgm:cxn modelId="{6835FAFE-1C11-AA44-9F8E-2F27CFE32F72}" type="presParOf" srcId="{87B1B46A-CA1D-4445-8579-F40C78A1880B}" destId="{E765D845-767A-46E9-BD73-B0B0E82FE9B0}" srcOrd="2" destOrd="0" presId="urn:microsoft.com/office/officeart/2018/5/layout/IconCircleLabelList"/>
    <dgm:cxn modelId="{45DD0D48-BBF8-844B-B70D-0E4A7513D931}" type="presParOf" srcId="{E765D845-767A-46E9-BD73-B0B0E82FE9B0}" destId="{F82A6E7C-4234-4816-9EB8-ED399009E25C}" srcOrd="0" destOrd="0" presId="urn:microsoft.com/office/officeart/2018/5/layout/IconCircleLabelList"/>
    <dgm:cxn modelId="{F2C873C3-ABCF-184E-AC1F-32AEB31B8F38}" type="presParOf" srcId="{E765D845-767A-46E9-BD73-B0B0E82FE9B0}" destId="{8BA5F9BB-3E28-4026-A392-7F4C0A3085E2}" srcOrd="1" destOrd="0" presId="urn:microsoft.com/office/officeart/2018/5/layout/IconCircleLabelList"/>
    <dgm:cxn modelId="{4F02A94F-7C42-F44A-A7ED-B3393FE4117A}" type="presParOf" srcId="{E765D845-767A-46E9-BD73-B0B0E82FE9B0}" destId="{DC8182C7-C8E0-4DAE-B344-FE508B06E860}" srcOrd="2" destOrd="0" presId="urn:microsoft.com/office/officeart/2018/5/layout/IconCircleLabelList"/>
    <dgm:cxn modelId="{9860C53B-19B3-8442-8D1E-D7E6FC1EAF0B}" type="presParOf" srcId="{E765D845-767A-46E9-BD73-B0B0E82FE9B0}" destId="{529F61D3-444E-4541-AC4F-326FDA9BEAF3}" srcOrd="3" destOrd="0" presId="urn:microsoft.com/office/officeart/2018/5/layout/IconCircleLabelList"/>
    <dgm:cxn modelId="{F1B8DAD4-F4C4-F644-93C9-7933E63C11FC}" type="presParOf" srcId="{87B1B46A-CA1D-4445-8579-F40C78A1880B}" destId="{A999AABC-CAD9-4E1C-B78B-2BECA8D43C27}" srcOrd="3" destOrd="0" presId="urn:microsoft.com/office/officeart/2018/5/layout/IconCircleLabelList"/>
    <dgm:cxn modelId="{A268F5B9-69DB-7848-8CF7-7DE6664D10E3}" type="presParOf" srcId="{87B1B46A-CA1D-4445-8579-F40C78A1880B}" destId="{DB99A9BB-B1B8-433F-A4FA-6F31B826EE48}" srcOrd="4" destOrd="0" presId="urn:microsoft.com/office/officeart/2018/5/layout/IconCircleLabelList"/>
    <dgm:cxn modelId="{F7AE1FAB-EA67-454B-B631-873ECE94A994}" type="presParOf" srcId="{DB99A9BB-B1B8-433F-A4FA-6F31B826EE48}" destId="{CA848760-99D5-488A-AFB3-9EA6BD946B87}" srcOrd="0" destOrd="0" presId="urn:microsoft.com/office/officeart/2018/5/layout/IconCircleLabelList"/>
    <dgm:cxn modelId="{7E32E445-5687-2A4D-927B-E7A3E676C703}" type="presParOf" srcId="{DB99A9BB-B1B8-433F-A4FA-6F31B826EE48}" destId="{FD5546ED-1D49-469E-BE29-17C87FAFD7C8}" srcOrd="1" destOrd="0" presId="urn:microsoft.com/office/officeart/2018/5/layout/IconCircleLabelList"/>
    <dgm:cxn modelId="{C2415670-AC05-664C-AD9C-C450D6534A55}" type="presParOf" srcId="{DB99A9BB-B1B8-433F-A4FA-6F31B826EE48}" destId="{408A0B1B-BC17-40DB-A76F-65541C3B4325}" srcOrd="2" destOrd="0" presId="urn:microsoft.com/office/officeart/2018/5/layout/IconCircleLabelList"/>
    <dgm:cxn modelId="{837A6B76-0395-014B-8930-10279071A362}" type="presParOf" srcId="{DB99A9BB-B1B8-433F-A4FA-6F31B826EE48}" destId="{3360347C-5C69-4C15-9A6A-3E9A9E20C3D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2DEA7-9DCD-4B2E-9DC5-BE121C266AFD}" type="doc">
      <dgm:prSet loTypeId="urn:microsoft.com/office/officeart/2008/layout/VerticalCurvedList" loCatId="list" qsTypeId="urn:microsoft.com/office/officeart/2005/8/quickstyle/simple1" qsCatId="simple" csTypeId="urn:microsoft.com/office/officeart/2018/5/colors/Iconchunking_neutralicon_accent1_2" csCatId="accent1" phldr="1"/>
      <dgm:spPr/>
      <dgm:t>
        <a:bodyPr/>
        <a:lstStyle/>
        <a:p>
          <a:endParaRPr lang="en-US"/>
        </a:p>
      </dgm:t>
    </dgm:pt>
    <dgm:pt modelId="{41CDB9B8-E81E-41E7-AE89-8F6EDFC88D92}">
      <dgm:prSet/>
      <dgm:spPr/>
      <dgm:t>
        <a:bodyPr anchor="ctr"/>
        <a:lstStyle/>
        <a:p>
          <a:pPr>
            <a:defRPr cap="all"/>
          </a:pPr>
          <a:r>
            <a:rPr lang="en-US" dirty="0">
              <a:solidFill>
                <a:schemeClr val="accent1"/>
              </a:solidFill>
            </a:rPr>
            <a:t>Physical Contact or Advances</a:t>
          </a:r>
        </a:p>
      </dgm:t>
    </dgm:pt>
    <dgm:pt modelId="{5D2FF527-BA77-40BE-9414-16FAE46386BB}" type="parTrans" cxnId="{21EB7847-13AE-4881-9090-909F31360F4E}">
      <dgm:prSet/>
      <dgm:spPr/>
      <dgm:t>
        <a:bodyPr/>
        <a:lstStyle/>
        <a:p>
          <a:endParaRPr lang="en-US" sz="1400"/>
        </a:p>
      </dgm:t>
    </dgm:pt>
    <dgm:pt modelId="{BA791450-8D1E-4A6F-B71D-2984D9E245C4}" type="sibTrans" cxnId="{21EB7847-13AE-4881-9090-909F31360F4E}">
      <dgm:prSet/>
      <dgm:spPr/>
      <dgm:t>
        <a:bodyPr/>
        <a:lstStyle/>
        <a:p>
          <a:endParaRPr lang="en-US"/>
        </a:p>
      </dgm:t>
    </dgm:pt>
    <dgm:pt modelId="{4D7D34C7-9466-4514-BF51-7396C17436B5}">
      <dgm:prSet/>
      <dgm:spPr/>
      <dgm:t>
        <a:bodyPr anchor="ctr"/>
        <a:lstStyle/>
        <a:p>
          <a:pPr>
            <a:defRPr cap="all"/>
          </a:pPr>
          <a:r>
            <a:rPr lang="en-US" dirty="0">
              <a:solidFill>
                <a:schemeClr val="accent1"/>
              </a:solidFill>
            </a:rPr>
            <a:t>Demand/Request of Sexual Favors</a:t>
          </a:r>
        </a:p>
      </dgm:t>
    </dgm:pt>
    <dgm:pt modelId="{37DD6CE0-C2AA-4EB6-9E7D-14AED2127C40}" type="parTrans" cxnId="{7EEBEB1B-497E-4365-84F9-FBB75D7759E5}">
      <dgm:prSet/>
      <dgm:spPr/>
      <dgm:t>
        <a:bodyPr/>
        <a:lstStyle/>
        <a:p>
          <a:endParaRPr lang="en-US" sz="1400"/>
        </a:p>
      </dgm:t>
    </dgm:pt>
    <dgm:pt modelId="{483498F9-A0C2-4668-85AB-D8E6E254F73B}" type="sibTrans" cxnId="{7EEBEB1B-497E-4365-84F9-FBB75D7759E5}">
      <dgm:prSet/>
      <dgm:spPr/>
      <dgm:t>
        <a:bodyPr/>
        <a:lstStyle/>
        <a:p>
          <a:endParaRPr lang="en-US"/>
        </a:p>
      </dgm:t>
    </dgm:pt>
    <dgm:pt modelId="{8E185869-F0D4-43E2-B08A-2F3E83EE98F3}">
      <dgm:prSet/>
      <dgm:spPr/>
      <dgm:t>
        <a:bodyPr anchor="ctr"/>
        <a:lstStyle/>
        <a:p>
          <a:pPr>
            <a:defRPr cap="all"/>
          </a:pPr>
          <a:r>
            <a:rPr lang="en-US" dirty="0">
              <a:solidFill>
                <a:schemeClr val="accent1"/>
              </a:solidFill>
            </a:rPr>
            <a:t>Making Sexually Colored Remarks</a:t>
          </a:r>
        </a:p>
      </dgm:t>
    </dgm:pt>
    <dgm:pt modelId="{7EE27099-92EA-4EDF-B176-0E355876D272}" type="parTrans" cxnId="{7F970F62-30E3-4F5B-A242-825013BF84A8}">
      <dgm:prSet/>
      <dgm:spPr/>
      <dgm:t>
        <a:bodyPr/>
        <a:lstStyle/>
        <a:p>
          <a:endParaRPr lang="en-US" sz="1400"/>
        </a:p>
      </dgm:t>
    </dgm:pt>
    <dgm:pt modelId="{77D0876E-2BA2-4E28-ADB5-9885FCB7156A}" type="sibTrans" cxnId="{7F970F62-30E3-4F5B-A242-825013BF84A8}">
      <dgm:prSet/>
      <dgm:spPr/>
      <dgm:t>
        <a:bodyPr/>
        <a:lstStyle/>
        <a:p>
          <a:endParaRPr lang="en-US"/>
        </a:p>
      </dgm:t>
    </dgm:pt>
    <dgm:pt modelId="{53E2B23D-2097-47EC-A57A-05718177CFDB}">
      <dgm:prSet/>
      <dgm:spPr/>
      <dgm:t>
        <a:bodyPr anchor="ctr"/>
        <a:lstStyle/>
        <a:p>
          <a:pPr>
            <a:defRPr cap="all"/>
          </a:pPr>
          <a:r>
            <a:rPr lang="en-US" dirty="0">
              <a:solidFill>
                <a:schemeClr val="accent1"/>
              </a:solidFill>
            </a:rPr>
            <a:t>Showing Pornography</a:t>
          </a:r>
        </a:p>
      </dgm:t>
    </dgm:pt>
    <dgm:pt modelId="{68A15A6F-2608-4A88-BB9F-748A3015A8FC}" type="parTrans" cxnId="{EED89C57-0F42-4E7B-8D24-6EEE2FA54B8C}">
      <dgm:prSet/>
      <dgm:spPr/>
      <dgm:t>
        <a:bodyPr/>
        <a:lstStyle/>
        <a:p>
          <a:endParaRPr lang="en-US"/>
        </a:p>
      </dgm:t>
    </dgm:pt>
    <dgm:pt modelId="{F87858B5-36D4-4DB4-9218-0D09C89BE1B9}" type="sibTrans" cxnId="{EED89C57-0F42-4E7B-8D24-6EEE2FA54B8C}">
      <dgm:prSet/>
      <dgm:spPr/>
      <dgm:t>
        <a:bodyPr/>
        <a:lstStyle/>
        <a:p>
          <a:endParaRPr lang="en-US"/>
        </a:p>
      </dgm:t>
    </dgm:pt>
    <dgm:pt modelId="{856449BD-4E5B-45AD-8AD7-12B1E9AA95BB}">
      <dgm:prSet/>
      <dgm:spPr/>
      <dgm:t>
        <a:bodyPr anchor="ctr"/>
        <a:lstStyle/>
        <a:p>
          <a:pPr>
            <a:defRPr cap="all"/>
          </a:pPr>
          <a:r>
            <a:rPr lang="en-US" dirty="0">
              <a:solidFill>
                <a:schemeClr val="accent1"/>
              </a:solidFill>
            </a:rPr>
            <a:t>Any other unwelcome physical, verbal or non-verbal conduct of sexual nature</a:t>
          </a:r>
        </a:p>
      </dgm:t>
    </dgm:pt>
    <dgm:pt modelId="{A4FC8464-D9EB-4FC6-AAEF-3841D4911A07}" type="parTrans" cxnId="{BA01FCA6-4879-4F86-9018-C7D4E23BC0E8}">
      <dgm:prSet/>
      <dgm:spPr/>
      <dgm:t>
        <a:bodyPr/>
        <a:lstStyle/>
        <a:p>
          <a:endParaRPr lang="en-US"/>
        </a:p>
      </dgm:t>
    </dgm:pt>
    <dgm:pt modelId="{AD0695F8-2993-4F12-B273-8F7262CA32D7}" type="sibTrans" cxnId="{BA01FCA6-4879-4F86-9018-C7D4E23BC0E8}">
      <dgm:prSet/>
      <dgm:spPr/>
      <dgm:t>
        <a:bodyPr/>
        <a:lstStyle/>
        <a:p>
          <a:endParaRPr lang="en-US"/>
        </a:p>
      </dgm:t>
    </dgm:pt>
    <dgm:pt modelId="{804947E5-9ACC-416F-B12C-5E8D1E342FFC}" type="pres">
      <dgm:prSet presAssocID="{7B62DEA7-9DCD-4B2E-9DC5-BE121C266AFD}" presName="Name0" presStyleCnt="0">
        <dgm:presLayoutVars>
          <dgm:chMax val="7"/>
          <dgm:chPref val="7"/>
          <dgm:dir/>
        </dgm:presLayoutVars>
      </dgm:prSet>
      <dgm:spPr/>
    </dgm:pt>
    <dgm:pt modelId="{587B5E1D-0E75-4F44-854F-4E2FC93D13B0}" type="pres">
      <dgm:prSet presAssocID="{7B62DEA7-9DCD-4B2E-9DC5-BE121C266AFD}" presName="Name1" presStyleCnt="0"/>
      <dgm:spPr/>
    </dgm:pt>
    <dgm:pt modelId="{D7EB821A-9A40-4975-B97C-FB06FBDEF0F0}" type="pres">
      <dgm:prSet presAssocID="{7B62DEA7-9DCD-4B2E-9DC5-BE121C266AFD}" presName="cycle" presStyleCnt="0"/>
      <dgm:spPr/>
    </dgm:pt>
    <dgm:pt modelId="{06FA2FF6-4E84-405E-A36A-F25BE5045074}" type="pres">
      <dgm:prSet presAssocID="{7B62DEA7-9DCD-4B2E-9DC5-BE121C266AFD}" presName="srcNode" presStyleLbl="node1" presStyleIdx="0" presStyleCnt="5"/>
      <dgm:spPr/>
    </dgm:pt>
    <dgm:pt modelId="{88C3B4D0-57A0-407B-87F2-AD9BD85D4DE7}" type="pres">
      <dgm:prSet presAssocID="{7B62DEA7-9DCD-4B2E-9DC5-BE121C266AFD}" presName="conn" presStyleLbl="parChTrans1D2" presStyleIdx="0" presStyleCnt="1"/>
      <dgm:spPr/>
    </dgm:pt>
    <dgm:pt modelId="{0C2817A7-AEAB-4CA5-83F7-47B02788855A}" type="pres">
      <dgm:prSet presAssocID="{7B62DEA7-9DCD-4B2E-9DC5-BE121C266AFD}" presName="extraNode" presStyleLbl="node1" presStyleIdx="0" presStyleCnt="5"/>
      <dgm:spPr/>
    </dgm:pt>
    <dgm:pt modelId="{2585EA8F-E3AC-4656-B2D3-4676B23D9E59}" type="pres">
      <dgm:prSet presAssocID="{7B62DEA7-9DCD-4B2E-9DC5-BE121C266AFD}" presName="dstNode" presStyleLbl="node1" presStyleIdx="0" presStyleCnt="5"/>
      <dgm:spPr/>
    </dgm:pt>
    <dgm:pt modelId="{F887C803-1A6D-4297-B616-77D883BCD07E}" type="pres">
      <dgm:prSet presAssocID="{41CDB9B8-E81E-41E7-AE89-8F6EDFC88D92}" presName="text_1" presStyleLbl="node1" presStyleIdx="0" presStyleCnt="5">
        <dgm:presLayoutVars>
          <dgm:bulletEnabled val="1"/>
        </dgm:presLayoutVars>
      </dgm:prSet>
      <dgm:spPr/>
    </dgm:pt>
    <dgm:pt modelId="{1E85D2C4-431B-4DD8-82F1-F3A35093AF7B}" type="pres">
      <dgm:prSet presAssocID="{41CDB9B8-E81E-41E7-AE89-8F6EDFC88D92}" presName="accent_1" presStyleCnt="0"/>
      <dgm:spPr/>
    </dgm:pt>
    <dgm:pt modelId="{055C0670-49B2-4EC8-A0F4-59006CD04165}" type="pres">
      <dgm:prSet presAssocID="{41CDB9B8-E81E-41E7-AE89-8F6EDFC88D92}" presName="accentRepeatNode" presStyleLbl="solidFgAcc1" presStyleIdx="0" presStyleCnt="5"/>
      <dgm:spPr/>
    </dgm:pt>
    <dgm:pt modelId="{0298EAB3-1543-41FD-81C8-9923475DA588}" type="pres">
      <dgm:prSet presAssocID="{4D7D34C7-9466-4514-BF51-7396C17436B5}" presName="text_2" presStyleLbl="node1" presStyleIdx="1" presStyleCnt="5">
        <dgm:presLayoutVars>
          <dgm:bulletEnabled val="1"/>
        </dgm:presLayoutVars>
      </dgm:prSet>
      <dgm:spPr/>
    </dgm:pt>
    <dgm:pt modelId="{735912B6-A1F0-4C3A-8FF9-5F4B015E646E}" type="pres">
      <dgm:prSet presAssocID="{4D7D34C7-9466-4514-BF51-7396C17436B5}" presName="accent_2" presStyleCnt="0"/>
      <dgm:spPr/>
    </dgm:pt>
    <dgm:pt modelId="{ED8AE726-C8D1-42AB-AA94-1DA2AADBD5EA}" type="pres">
      <dgm:prSet presAssocID="{4D7D34C7-9466-4514-BF51-7396C17436B5}" presName="accentRepeatNode" presStyleLbl="solidFgAcc1" presStyleIdx="1" presStyleCnt="5"/>
      <dgm:spPr/>
    </dgm:pt>
    <dgm:pt modelId="{CA1F7B3A-F0F3-4E48-8308-CFC14CC15341}" type="pres">
      <dgm:prSet presAssocID="{8E185869-F0D4-43E2-B08A-2F3E83EE98F3}" presName="text_3" presStyleLbl="node1" presStyleIdx="2" presStyleCnt="5">
        <dgm:presLayoutVars>
          <dgm:bulletEnabled val="1"/>
        </dgm:presLayoutVars>
      </dgm:prSet>
      <dgm:spPr/>
    </dgm:pt>
    <dgm:pt modelId="{4DDA6F27-1B94-4239-93F3-FCC48A0FA815}" type="pres">
      <dgm:prSet presAssocID="{8E185869-F0D4-43E2-B08A-2F3E83EE98F3}" presName="accent_3" presStyleCnt="0"/>
      <dgm:spPr/>
    </dgm:pt>
    <dgm:pt modelId="{186C8635-645D-4DEC-8A56-213F2E8273F6}" type="pres">
      <dgm:prSet presAssocID="{8E185869-F0D4-43E2-B08A-2F3E83EE98F3}" presName="accentRepeatNode" presStyleLbl="solidFgAcc1" presStyleIdx="2" presStyleCnt="5"/>
      <dgm:spPr/>
    </dgm:pt>
    <dgm:pt modelId="{D936EAEE-BAD9-4332-9C2C-554F9617917D}" type="pres">
      <dgm:prSet presAssocID="{53E2B23D-2097-47EC-A57A-05718177CFDB}" presName="text_4" presStyleLbl="node1" presStyleIdx="3" presStyleCnt="5">
        <dgm:presLayoutVars>
          <dgm:bulletEnabled val="1"/>
        </dgm:presLayoutVars>
      </dgm:prSet>
      <dgm:spPr/>
    </dgm:pt>
    <dgm:pt modelId="{A5C3F923-062F-4B32-A9D9-D1966BBC1683}" type="pres">
      <dgm:prSet presAssocID="{53E2B23D-2097-47EC-A57A-05718177CFDB}" presName="accent_4" presStyleCnt="0"/>
      <dgm:spPr/>
    </dgm:pt>
    <dgm:pt modelId="{9E3A0DE1-B957-44C2-9BF1-6D7F3A2502E6}" type="pres">
      <dgm:prSet presAssocID="{53E2B23D-2097-47EC-A57A-05718177CFDB}" presName="accentRepeatNode" presStyleLbl="solidFgAcc1" presStyleIdx="3" presStyleCnt="5"/>
      <dgm:spPr/>
    </dgm:pt>
    <dgm:pt modelId="{07129297-6D1D-4F8B-8ECC-280BE53D3EE6}" type="pres">
      <dgm:prSet presAssocID="{856449BD-4E5B-45AD-8AD7-12B1E9AA95BB}" presName="text_5" presStyleLbl="node1" presStyleIdx="4" presStyleCnt="5">
        <dgm:presLayoutVars>
          <dgm:bulletEnabled val="1"/>
        </dgm:presLayoutVars>
      </dgm:prSet>
      <dgm:spPr/>
    </dgm:pt>
    <dgm:pt modelId="{D6D3DCF8-6777-456B-92F0-2E58470B8D10}" type="pres">
      <dgm:prSet presAssocID="{856449BD-4E5B-45AD-8AD7-12B1E9AA95BB}" presName="accent_5" presStyleCnt="0"/>
      <dgm:spPr/>
    </dgm:pt>
    <dgm:pt modelId="{79F512CA-CF82-4838-8D30-322760751719}" type="pres">
      <dgm:prSet presAssocID="{856449BD-4E5B-45AD-8AD7-12B1E9AA95BB}" presName="accentRepeatNode" presStyleLbl="solidFgAcc1" presStyleIdx="4" presStyleCnt="5"/>
      <dgm:spPr/>
    </dgm:pt>
  </dgm:ptLst>
  <dgm:cxnLst>
    <dgm:cxn modelId="{7EEBEB1B-497E-4365-84F9-FBB75D7759E5}" srcId="{7B62DEA7-9DCD-4B2E-9DC5-BE121C266AFD}" destId="{4D7D34C7-9466-4514-BF51-7396C17436B5}" srcOrd="1" destOrd="0" parTransId="{37DD6CE0-C2AA-4EB6-9E7D-14AED2127C40}" sibTransId="{483498F9-A0C2-4668-85AB-D8E6E254F73B}"/>
    <dgm:cxn modelId="{DA23A330-11BB-44AC-BB86-A497107BF8BD}" type="presOf" srcId="{856449BD-4E5B-45AD-8AD7-12B1E9AA95BB}" destId="{07129297-6D1D-4F8B-8ECC-280BE53D3EE6}" srcOrd="0" destOrd="0" presId="urn:microsoft.com/office/officeart/2008/layout/VerticalCurvedList"/>
    <dgm:cxn modelId="{7CF14734-92F4-4254-B7AE-56381B1967C0}" type="presOf" srcId="{7B62DEA7-9DCD-4B2E-9DC5-BE121C266AFD}" destId="{804947E5-9ACC-416F-B12C-5E8D1E342FFC}" srcOrd="0" destOrd="0" presId="urn:microsoft.com/office/officeart/2008/layout/VerticalCurvedList"/>
    <dgm:cxn modelId="{BDDBE83C-25B6-440E-B56F-F03A1E5B9F41}" type="presOf" srcId="{8E185869-F0D4-43E2-B08A-2F3E83EE98F3}" destId="{CA1F7B3A-F0F3-4E48-8308-CFC14CC15341}" srcOrd="0" destOrd="0" presId="urn:microsoft.com/office/officeart/2008/layout/VerticalCurvedList"/>
    <dgm:cxn modelId="{7F970F62-30E3-4F5B-A242-825013BF84A8}" srcId="{7B62DEA7-9DCD-4B2E-9DC5-BE121C266AFD}" destId="{8E185869-F0D4-43E2-B08A-2F3E83EE98F3}" srcOrd="2" destOrd="0" parTransId="{7EE27099-92EA-4EDF-B176-0E355876D272}" sibTransId="{77D0876E-2BA2-4E28-ADB5-9885FCB7156A}"/>
    <dgm:cxn modelId="{61598B42-5F61-49AA-9CC1-B6A61FFEB2A8}" type="presOf" srcId="{41CDB9B8-E81E-41E7-AE89-8F6EDFC88D92}" destId="{F887C803-1A6D-4297-B616-77D883BCD07E}" srcOrd="0" destOrd="0" presId="urn:microsoft.com/office/officeart/2008/layout/VerticalCurvedList"/>
    <dgm:cxn modelId="{42EA9345-B1E1-4D51-9CB3-310917F47824}" type="presOf" srcId="{4D7D34C7-9466-4514-BF51-7396C17436B5}" destId="{0298EAB3-1543-41FD-81C8-9923475DA588}" srcOrd="0" destOrd="0" presId="urn:microsoft.com/office/officeart/2008/layout/VerticalCurvedList"/>
    <dgm:cxn modelId="{21EB7847-13AE-4881-9090-909F31360F4E}" srcId="{7B62DEA7-9DCD-4B2E-9DC5-BE121C266AFD}" destId="{41CDB9B8-E81E-41E7-AE89-8F6EDFC88D92}" srcOrd="0" destOrd="0" parTransId="{5D2FF527-BA77-40BE-9414-16FAE46386BB}" sibTransId="{BA791450-8D1E-4A6F-B71D-2984D9E245C4}"/>
    <dgm:cxn modelId="{EED89C57-0F42-4E7B-8D24-6EEE2FA54B8C}" srcId="{7B62DEA7-9DCD-4B2E-9DC5-BE121C266AFD}" destId="{53E2B23D-2097-47EC-A57A-05718177CFDB}" srcOrd="3" destOrd="0" parTransId="{68A15A6F-2608-4A88-BB9F-748A3015A8FC}" sibTransId="{F87858B5-36D4-4DB4-9218-0D09C89BE1B9}"/>
    <dgm:cxn modelId="{6DD04B7F-C56B-49D2-A70E-3EB18F40A337}" type="presOf" srcId="{53E2B23D-2097-47EC-A57A-05718177CFDB}" destId="{D936EAEE-BAD9-4332-9C2C-554F9617917D}" srcOrd="0" destOrd="0" presId="urn:microsoft.com/office/officeart/2008/layout/VerticalCurvedList"/>
    <dgm:cxn modelId="{BA01FCA6-4879-4F86-9018-C7D4E23BC0E8}" srcId="{7B62DEA7-9DCD-4B2E-9DC5-BE121C266AFD}" destId="{856449BD-4E5B-45AD-8AD7-12B1E9AA95BB}" srcOrd="4" destOrd="0" parTransId="{A4FC8464-D9EB-4FC6-AAEF-3841D4911A07}" sibTransId="{AD0695F8-2993-4F12-B273-8F7262CA32D7}"/>
    <dgm:cxn modelId="{77E3A2CA-FDAB-4198-BD1F-AF71A4266E01}" type="presOf" srcId="{BA791450-8D1E-4A6F-B71D-2984D9E245C4}" destId="{88C3B4D0-57A0-407B-87F2-AD9BD85D4DE7}" srcOrd="0" destOrd="0" presId="urn:microsoft.com/office/officeart/2008/layout/VerticalCurvedList"/>
    <dgm:cxn modelId="{817E59CB-596C-453B-AE46-2F6713C39F08}" type="presParOf" srcId="{804947E5-9ACC-416F-B12C-5E8D1E342FFC}" destId="{587B5E1D-0E75-4F44-854F-4E2FC93D13B0}" srcOrd="0" destOrd="0" presId="urn:microsoft.com/office/officeart/2008/layout/VerticalCurvedList"/>
    <dgm:cxn modelId="{BB334608-C6A6-4D7A-95EC-0E8D4E9E3C3C}" type="presParOf" srcId="{587B5E1D-0E75-4F44-854F-4E2FC93D13B0}" destId="{D7EB821A-9A40-4975-B97C-FB06FBDEF0F0}" srcOrd="0" destOrd="0" presId="urn:microsoft.com/office/officeart/2008/layout/VerticalCurvedList"/>
    <dgm:cxn modelId="{10C283FD-5D6C-4C5B-B309-333030CB4C48}" type="presParOf" srcId="{D7EB821A-9A40-4975-B97C-FB06FBDEF0F0}" destId="{06FA2FF6-4E84-405E-A36A-F25BE5045074}" srcOrd="0" destOrd="0" presId="urn:microsoft.com/office/officeart/2008/layout/VerticalCurvedList"/>
    <dgm:cxn modelId="{9DEC52B7-AB0E-4E73-8D44-CD572A592FB2}" type="presParOf" srcId="{D7EB821A-9A40-4975-B97C-FB06FBDEF0F0}" destId="{88C3B4D0-57A0-407B-87F2-AD9BD85D4DE7}" srcOrd="1" destOrd="0" presId="urn:microsoft.com/office/officeart/2008/layout/VerticalCurvedList"/>
    <dgm:cxn modelId="{9AD49427-F91C-4926-B61A-DA2DB74C4F81}" type="presParOf" srcId="{D7EB821A-9A40-4975-B97C-FB06FBDEF0F0}" destId="{0C2817A7-AEAB-4CA5-83F7-47B02788855A}" srcOrd="2" destOrd="0" presId="urn:microsoft.com/office/officeart/2008/layout/VerticalCurvedList"/>
    <dgm:cxn modelId="{04CF49C1-329E-48B4-8AA6-E340552B441D}" type="presParOf" srcId="{D7EB821A-9A40-4975-B97C-FB06FBDEF0F0}" destId="{2585EA8F-E3AC-4656-B2D3-4676B23D9E59}" srcOrd="3" destOrd="0" presId="urn:microsoft.com/office/officeart/2008/layout/VerticalCurvedList"/>
    <dgm:cxn modelId="{ECE40D30-DC42-4EE5-AE37-154CF5CC0AAD}" type="presParOf" srcId="{587B5E1D-0E75-4F44-854F-4E2FC93D13B0}" destId="{F887C803-1A6D-4297-B616-77D883BCD07E}" srcOrd="1" destOrd="0" presId="urn:microsoft.com/office/officeart/2008/layout/VerticalCurvedList"/>
    <dgm:cxn modelId="{5399B471-6C67-496A-8526-D34DD5FAFA85}" type="presParOf" srcId="{587B5E1D-0E75-4F44-854F-4E2FC93D13B0}" destId="{1E85D2C4-431B-4DD8-82F1-F3A35093AF7B}" srcOrd="2" destOrd="0" presId="urn:microsoft.com/office/officeart/2008/layout/VerticalCurvedList"/>
    <dgm:cxn modelId="{1A631FAA-2ADD-4745-B3EA-B4497A1946FE}" type="presParOf" srcId="{1E85D2C4-431B-4DD8-82F1-F3A35093AF7B}" destId="{055C0670-49B2-4EC8-A0F4-59006CD04165}" srcOrd="0" destOrd="0" presId="urn:microsoft.com/office/officeart/2008/layout/VerticalCurvedList"/>
    <dgm:cxn modelId="{5FEA70C2-2446-45D3-A9D6-F53745F7590A}" type="presParOf" srcId="{587B5E1D-0E75-4F44-854F-4E2FC93D13B0}" destId="{0298EAB3-1543-41FD-81C8-9923475DA588}" srcOrd="3" destOrd="0" presId="urn:microsoft.com/office/officeart/2008/layout/VerticalCurvedList"/>
    <dgm:cxn modelId="{5DF4DE1D-0B17-46FC-8EE9-6572944F8FFA}" type="presParOf" srcId="{587B5E1D-0E75-4F44-854F-4E2FC93D13B0}" destId="{735912B6-A1F0-4C3A-8FF9-5F4B015E646E}" srcOrd="4" destOrd="0" presId="urn:microsoft.com/office/officeart/2008/layout/VerticalCurvedList"/>
    <dgm:cxn modelId="{47913558-EBE3-46D4-B8BC-EFD93BF49756}" type="presParOf" srcId="{735912B6-A1F0-4C3A-8FF9-5F4B015E646E}" destId="{ED8AE726-C8D1-42AB-AA94-1DA2AADBD5EA}" srcOrd="0" destOrd="0" presId="urn:microsoft.com/office/officeart/2008/layout/VerticalCurvedList"/>
    <dgm:cxn modelId="{F1F0D9A4-B4C4-4141-9880-A1D032AE8845}" type="presParOf" srcId="{587B5E1D-0E75-4F44-854F-4E2FC93D13B0}" destId="{CA1F7B3A-F0F3-4E48-8308-CFC14CC15341}" srcOrd="5" destOrd="0" presId="urn:microsoft.com/office/officeart/2008/layout/VerticalCurvedList"/>
    <dgm:cxn modelId="{287A83ED-6771-4C24-9E9A-0EA9AB86D3F5}" type="presParOf" srcId="{587B5E1D-0E75-4F44-854F-4E2FC93D13B0}" destId="{4DDA6F27-1B94-4239-93F3-FCC48A0FA815}" srcOrd="6" destOrd="0" presId="urn:microsoft.com/office/officeart/2008/layout/VerticalCurvedList"/>
    <dgm:cxn modelId="{AA31DDBF-FE13-44CA-A62D-090B216715C3}" type="presParOf" srcId="{4DDA6F27-1B94-4239-93F3-FCC48A0FA815}" destId="{186C8635-645D-4DEC-8A56-213F2E8273F6}" srcOrd="0" destOrd="0" presId="urn:microsoft.com/office/officeart/2008/layout/VerticalCurvedList"/>
    <dgm:cxn modelId="{3566E59C-FB6F-4ABB-874A-E41A5EAAA9A7}" type="presParOf" srcId="{587B5E1D-0E75-4F44-854F-4E2FC93D13B0}" destId="{D936EAEE-BAD9-4332-9C2C-554F9617917D}" srcOrd="7" destOrd="0" presId="urn:microsoft.com/office/officeart/2008/layout/VerticalCurvedList"/>
    <dgm:cxn modelId="{B957C345-1D9A-413B-842F-81BD9A85F01F}" type="presParOf" srcId="{587B5E1D-0E75-4F44-854F-4E2FC93D13B0}" destId="{A5C3F923-062F-4B32-A9D9-D1966BBC1683}" srcOrd="8" destOrd="0" presId="urn:microsoft.com/office/officeart/2008/layout/VerticalCurvedList"/>
    <dgm:cxn modelId="{54A905D0-163E-490D-9198-6ECF185E5501}" type="presParOf" srcId="{A5C3F923-062F-4B32-A9D9-D1966BBC1683}" destId="{9E3A0DE1-B957-44C2-9BF1-6D7F3A2502E6}" srcOrd="0" destOrd="0" presId="urn:microsoft.com/office/officeart/2008/layout/VerticalCurvedList"/>
    <dgm:cxn modelId="{5D76D242-5930-466E-8191-A353FE8C267D}" type="presParOf" srcId="{587B5E1D-0E75-4F44-854F-4E2FC93D13B0}" destId="{07129297-6D1D-4F8B-8ECC-280BE53D3EE6}" srcOrd="9" destOrd="0" presId="urn:microsoft.com/office/officeart/2008/layout/VerticalCurvedList"/>
    <dgm:cxn modelId="{CFF489B6-4829-4C54-89CF-1E893762DAB3}" type="presParOf" srcId="{587B5E1D-0E75-4F44-854F-4E2FC93D13B0}" destId="{D6D3DCF8-6777-456B-92F0-2E58470B8D10}" srcOrd="10" destOrd="0" presId="urn:microsoft.com/office/officeart/2008/layout/VerticalCurvedList"/>
    <dgm:cxn modelId="{0942D0D9-B634-4901-B5B0-E216F599E688}" type="presParOf" srcId="{D6D3DCF8-6777-456B-92F0-2E58470B8D10}" destId="{79F512CA-CF82-4838-8D30-3227607517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62DEA7-9DCD-4B2E-9DC5-BE121C266AFD}" type="doc">
      <dgm:prSet loTypeId="urn:microsoft.com/office/officeart/2008/layout/VerticalCurvedList" loCatId="list" qsTypeId="urn:microsoft.com/office/officeart/2005/8/quickstyle/simple1" qsCatId="simple" csTypeId="urn:microsoft.com/office/officeart/2018/5/colors/Iconchunking_neutralicon_accent1_2" csCatId="accent1" phldr="1"/>
      <dgm:spPr/>
      <dgm:t>
        <a:bodyPr/>
        <a:lstStyle/>
        <a:p>
          <a:endParaRPr lang="en-US"/>
        </a:p>
      </dgm:t>
    </dgm:pt>
    <dgm:pt modelId="{41CDB9B8-E81E-41E7-AE89-8F6EDFC88D92}">
      <dgm:prSet/>
      <dgm:spPr/>
      <dgm:t>
        <a:bodyPr anchor="ctr"/>
        <a:lstStyle/>
        <a:p>
          <a:pPr algn="just">
            <a:defRPr cap="all"/>
          </a:pPr>
          <a:r>
            <a:rPr lang="en-IN" dirty="0">
              <a:solidFill>
                <a:schemeClr val="accent1"/>
              </a:solidFill>
            </a:rPr>
            <a:t>any department, organisation, undertaking, establishment, enterprise, institution, office, branch or unit which is established, owned, controlled or wholly or substantially financed by funds provided directly or indirectly by the appropriate Government or the local authority or a Government company or a corporation or a co-operative society</a:t>
          </a:r>
          <a:endParaRPr lang="en-US" dirty="0">
            <a:solidFill>
              <a:schemeClr val="accent1"/>
            </a:solidFill>
          </a:endParaRPr>
        </a:p>
      </dgm:t>
    </dgm:pt>
    <dgm:pt modelId="{5D2FF527-BA77-40BE-9414-16FAE46386BB}" type="parTrans" cxnId="{21EB7847-13AE-4881-9090-909F31360F4E}">
      <dgm:prSet/>
      <dgm:spPr/>
      <dgm:t>
        <a:bodyPr/>
        <a:lstStyle/>
        <a:p>
          <a:endParaRPr lang="en-US" sz="1400"/>
        </a:p>
      </dgm:t>
    </dgm:pt>
    <dgm:pt modelId="{BA791450-8D1E-4A6F-B71D-2984D9E245C4}" type="sibTrans" cxnId="{21EB7847-13AE-4881-9090-909F31360F4E}">
      <dgm:prSet/>
      <dgm:spPr/>
      <dgm:t>
        <a:bodyPr/>
        <a:lstStyle/>
        <a:p>
          <a:endParaRPr lang="en-US"/>
        </a:p>
      </dgm:t>
    </dgm:pt>
    <dgm:pt modelId="{4D7D34C7-9466-4514-BF51-7396C17436B5}">
      <dgm:prSet/>
      <dgm:spPr/>
      <dgm:t>
        <a:bodyPr anchor="ctr"/>
        <a:lstStyle/>
        <a:p>
          <a:pPr algn="just">
            <a:defRPr cap="all"/>
          </a:pPr>
          <a:r>
            <a:rPr lang="en-IN" dirty="0">
              <a:solidFill>
                <a:schemeClr val="accent1"/>
              </a:solidFill>
            </a:rPr>
            <a:t>any private sector organisation or a private venture, undertaking, enterprise, institution, establishment, society, trust, non-governmental organisation, unit or service provider carrying on commercial, professional, vocational, educational, </a:t>
          </a:r>
          <a:r>
            <a:rPr lang="en-IN" dirty="0" err="1">
              <a:solidFill>
                <a:schemeClr val="accent1"/>
              </a:solidFill>
            </a:rPr>
            <a:t>entertainmental</a:t>
          </a:r>
          <a:r>
            <a:rPr lang="en-IN" dirty="0">
              <a:solidFill>
                <a:schemeClr val="accent1"/>
              </a:solidFill>
            </a:rPr>
            <a:t>, industrial, health services or financial activities including production, supply, sale, distribution or service</a:t>
          </a:r>
          <a:endParaRPr lang="en-US" dirty="0">
            <a:solidFill>
              <a:schemeClr val="accent1"/>
            </a:solidFill>
          </a:endParaRPr>
        </a:p>
      </dgm:t>
    </dgm:pt>
    <dgm:pt modelId="{37DD6CE0-C2AA-4EB6-9E7D-14AED2127C40}" type="parTrans" cxnId="{7EEBEB1B-497E-4365-84F9-FBB75D7759E5}">
      <dgm:prSet/>
      <dgm:spPr/>
      <dgm:t>
        <a:bodyPr/>
        <a:lstStyle/>
        <a:p>
          <a:endParaRPr lang="en-US" sz="1400"/>
        </a:p>
      </dgm:t>
    </dgm:pt>
    <dgm:pt modelId="{483498F9-A0C2-4668-85AB-D8E6E254F73B}" type="sibTrans" cxnId="{7EEBEB1B-497E-4365-84F9-FBB75D7759E5}">
      <dgm:prSet/>
      <dgm:spPr/>
      <dgm:t>
        <a:bodyPr/>
        <a:lstStyle/>
        <a:p>
          <a:endParaRPr lang="en-US"/>
        </a:p>
      </dgm:t>
    </dgm:pt>
    <dgm:pt modelId="{8E185869-F0D4-43E2-B08A-2F3E83EE98F3}">
      <dgm:prSet/>
      <dgm:spPr/>
      <dgm:t>
        <a:bodyPr anchor="ctr"/>
        <a:lstStyle/>
        <a:p>
          <a:pPr>
            <a:defRPr cap="all"/>
          </a:pPr>
          <a:r>
            <a:rPr lang="en-US" dirty="0">
              <a:solidFill>
                <a:schemeClr val="accent1"/>
              </a:solidFill>
            </a:rPr>
            <a:t>Hospitals or nursing homes</a:t>
          </a:r>
        </a:p>
      </dgm:t>
    </dgm:pt>
    <dgm:pt modelId="{7EE27099-92EA-4EDF-B176-0E355876D272}" type="parTrans" cxnId="{7F970F62-30E3-4F5B-A242-825013BF84A8}">
      <dgm:prSet/>
      <dgm:spPr/>
      <dgm:t>
        <a:bodyPr/>
        <a:lstStyle/>
        <a:p>
          <a:endParaRPr lang="en-US" sz="1400"/>
        </a:p>
      </dgm:t>
    </dgm:pt>
    <dgm:pt modelId="{77D0876E-2BA2-4E28-ADB5-9885FCB7156A}" type="sibTrans" cxnId="{7F970F62-30E3-4F5B-A242-825013BF84A8}">
      <dgm:prSet/>
      <dgm:spPr/>
      <dgm:t>
        <a:bodyPr/>
        <a:lstStyle/>
        <a:p>
          <a:endParaRPr lang="en-US"/>
        </a:p>
      </dgm:t>
    </dgm:pt>
    <dgm:pt modelId="{53E2B23D-2097-47EC-A57A-05718177CFDB}">
      <dgm:prSet/>
      <dgm:spPr/>
      <dgm:t>
        <a:bodyPr anchor="ctr"/>
        <a:lstStyle/>
        <a:p>
          <a:pPr algn="just">
            <a:defRPr cap="all"/>
          </a:pPr>
          <a:r>
            <a:rPr lang="en-IN" dirty="0">
              <a:solidFill>
                <a:schemeClr val="accent1"/>
              </a:solidFill>
            </a:rPr>
            <a:t>any sports institute, stadium, sports complex or competition or games venue, whether residential or not used for training, sports or other activities relating thereto</a:t>
          </a:r>
          <a:endParaRPr lang="en-US" dirty="0">
            <a:solidFill>
              <a:schemeClr val="accent1"/>
            </a:solidFill>
          </a:endParaRPr>
        </a:p>
      </dgm:t>
    </dgm:pt>
    <dgm:pt modelId="{68A15A6F-2608-4A88-BB9F-748A3015A8FC}" type="parTrans" cxnId="{EED89C57-0F42-4E7B-8D24-6EEE2FA54B8C}">
      <dgm:prSet/>
      <dgm:spPr/>
      <dgm:t>
        <a:bodyPr/>
        <a:lstStyle/>
        <a:p>
          <a:endParaRPr lang="en-US"/>
        </a:p>
      </dgm:t>
    </dgm:pt>
    <dgm:pt modelId="{F87858B5-36D4-4DB4-9218-0D09C89BE1B9}" type="sibTrans" cxnId="{EED89C57-0F42-4E7B-8D24-6EEE2FA54B8C}">
      <dgm:prSet/>
      <dgm:spPr/>
      <dgm:t>
        <a:bodyPr/>
        <a:lstStyle/>
        <a:p>
          <a:endParaRPr lang="en-US"/>
        </a:p>
      </dgm:t>
    </dgm:pt>
    <dgm:pt modelId="{856449BD-4E5B-45AD-8AD7-12B1E9AA95BB}">
      <dgm:prSet/>
      <dgm:spPr/>
      <dgm:t>
        <a:bodyPr anchor="ctr"/>
        <a:lstStyle/>
        <a:p>
          <a:pPr algn="just">
            <a:defRPr cap="all"/>
          </a:pPr>
          <a:r>
            <a:rPr lang="en-IN" dirty="0">
              <a:solidFill>
                <a:schemeClr val="accent1"/>
              </a:solidFill>
            </a:rPr>
            <a:t>any place visited by the employee arising out of or during the course of employment including transportation provided by the employer for undertaking such journey</a:t>
          </a:r>
          <a:endParaRPr lang="en-US" dirty="0">
            <a:solidFill>
              <a:schemeClr val="accent1"/>
            </a:solidFill>
          </a:endParaRPr>
        </a:p>
      </dgm:t>
    </dgm:pt>
    <dgm:pt modelId="{A4FC8464-D9EB-4FC6-AAEF-3841D4911A07}" type="parTrans" cxnId="{BA01FCA6-4879-4F86-9018-C7D4E23BC0E8}">
      <dgm:prSet/>
      <dgm:spPr/>
      <dgm:t>
        <a:bodyPr/>
        <a:lstStyle/>
        <a:p>
          <a:endParaRPr lang="en-US"/>
        </a:p>
      </dgm:t>
    </dgm:pt>
    <dgm:pt modelId="{AD0695F8-2993-4F12-B273-8F7262CA32D7}" type="sibTrans" cxnId="{BA01FCA6-4879-4F86-9018-C7D4E23BC0E8}">
      <dgm:prSet/>
      <dgm:spPr/>
      <dgm:t>
        <a:bodyPr/>
        <a:lstStyle/>
        <a:p>
          <a:endParaRPr lang="en-US"/>
        </a:p>
      </dgm:t>
    </dgm:pt>
    <dgm:pt modelId="{39110284-60E3-4E7E-BA87-D0977718675C}">
      <dgm:prSet/>
      <dgm:spPr/>
      <dgm:t>
        <a:bodyPr anchor="ctr"/>
        <a:lstStyle/>
        <a:p>
          <a:pPr>
            <a:defRPr cap="all"/>
          </a:pPr>
          <a:r>
            <a:rPr lang="en-IN" dirty="0">
              <a:solidFill>
                <a:schemeClr val="accent1"/>
              </a:solidFill>
            </a:rPr>
            <a:t>a dwelling place or a house</a:t>
          </a:r>
          <a:endParaRPr lang="en-US" dirty="0">
            <a:solidFill>
              <a:schemeClr val="accent1"/>
            </a:solidFill>
          </a:endParaRPr>
        </a:p>
      </dgm:t>
    </dgm:pt>
    <dgm:pt modelId="{5ECE8050-8073-4817-B470-76147C5DB7C8}" type="parTrans" cxnId="{6592845E-BC02-42F7-A51D-BA6BF55D3177}">
      <dgm:prSet/>
      <dgm:spPr/>
      <dgm:t>
        <a:bodyPr/>
        <a:lstStyle/>
        <a:p>
          <a:endParaRPr lang="en-US"/>
        </a:p>
      </dgm:t>
    </dgm:pt>
    <dgm:pt modelId="{A3DE2E01-08F8-4C51-A977-25B48E1EAC7A}" type="sibTrans" cxnId="{6592845E-BC02-42F7-A51D-BA6BF55D3177}">
      <dgm:prSet/>
      <dgm:spPr/>
      <dgm:t>
        <a:bodyPr/>
        <a:lstStyle/>
        <a:p>
          <a:endParaRPr lang="en-US"/>
        </a:p>
      </dgm:t>
    </dgm:pt>
    <dgm:pt modelId="{804947E5-9ACC-416F-B12C-5E8D1E342FFC}" type="pres">
      <dgm:prSet presAssocID="{7B62DEA7-9DCD-4B2E-9DC5-BE121C266AFD}" presName="Name0" presStyleCnt="0">
        <dgm:presLayoutVars>
          <dgm:chMax val="7"/>
          <dgm:chPref val="7"/>
          <dgm:dir/>
        </dgm:presLayoutVars>
      </dgm:prSet>
      <dgm:spPr/>
    </dgm:pt>
    <dgm:pt modelId="{587B5E1D-0E75-4F44-854F-4E2FC93D13B0}" type="pres">
      <dgm:prSet presAssocID="{7B62DEA7-9DCD-4B2E-9DC5-BE121C266AFD}" presName="Name1" presStyleCnt="0"/>
      <dgm:spPr/>
    </dgm:pt>
    <dgm:pt modelId="{D7EB821A-9A40-4975-B97C-FB06FBDEF0F0}" type="pres">
      <dgm:prSet presAssocID="{7B62DEA7-9DCD-4B2E-9DC5-BE121C266AFD}" presName="cycle" presStyleCnt="0"/>
      <dgm:spPr/>
    </dgm:pt>
    <dgm:pt modelId="{06FA2FF6-4E84-405E-A36A-F25BE5045074}" type="pres">
      <dgm:prSet presAssocID="{7B62DEA7-9DCD-4B2E-9DC5-BE121C266AFD}" presName="srcNode" presStyleLbl="node1" presStyleIdx="0" presStyleCnt="6"/>
      <dgm:spPr/>
    </dgm:pt>
    <dgm:pt modelId="{88C3B4D0-57A0-407B-87F2-AD9BD85D4DE7}" type="pres">
      <dgm:prSet presAssocID="{7B62DEA7-9DCD-4B2E-9DC5-BE121C266AFD}" presName="conn" presStyleLbl="parChTrans1D2" presStyleIdx="0" presStyleCnt="1"/>
      <dgm:spPr/>
    </dgm:pt>
    <dgm:pt modelId="{0C2817A7-AEAB-4CA5-83F7-47B02788855A}" type="pres">
      <dgm:prSet presAssocID="{7B62DEA7-9DCD-4B2E-9DC5-BE121C266AFD}" presName="extraNode" presStyleLbl="node1" presStyleIdx="0" presStyleCnt="6"/>
      <dgm:spPr/>
    </dgm:pt>
    <dgm:pt modelId="{2585EA8F-E3AC-4656-B2D3-4676B23D9E59}" type="pres">
      <dgm:prSet presAssocID="{7B62DEA7-9DCD-4B2E-9DC5-BE121C266AFD}" presName="dstNode" presStyleLbl="node1" presStyleIdx="0" presStyleCnt="6"/>
      <dgm:spPr/>
    </dgm:pt>
    <dgm:pt modelId="{F887C803-1A6D-4297-B616-77D883BCD07E}" type="pres">
      <dgm:prSet presAssocID="{41CDB9B8-E81E-41E7-AE89-8F6EDFC88D92}" presName="text_1" presStyleLbl="node1" presStyleIdx="0" presStyleCnt="6">
        <dgm:presLayoutVars>
          <dgm:bulletEnabled val="1"/>
        </dgm:presLayoutVars>
      </dgm:prSet>
      <dgm:spPr/>
    </dgm:pt>
    <dgm:pt modelId="{1E85D2C4-431B-4DD8-82F1-F3A35093AF7B}" type="pres">
      <dgm:prSet presAssocID="{41CDB9B8-E81E-41E7-AE89-8F6EDFC88D92}" presName="accent_1" presStyleCnt="0"/>
      <dgm:spPr/>
    </dgm:pt>
    <dgm:pt modelId="{055C0670-49B2-4EC8-A0F4-59006CD04165}" type="pres">
      <dgm:prSet presAssocID="{41CDB9B8-E81E-41E7-AE89-8F6EDFC88D92}" presName="accentRepeatNode" presStyleLbl="solidFgAcc1" presStyleIdx="0" presStyleCnt="6"/>
      <dgm:spPr/>
    </dgm:pt>
    <dgm:pt modelId="{0298EAB3-1543-41FD-81C8-9923475DA588}" type="pres">
      <dgm:prSet presAssocID="{4D7D34C7-9466-4514-BF51-7396C17436B5}" presName="text_2" presStyleLbl="node1" presStyleIdx="1" presStyleCnt="6">
        <dgm:presLayoutVars>
          <dgm:bulletEnabled val="1"/>
        </dgm:presLayoutVars>
      </dgm:prSet>
      <dgm:spPr/>
    </dgm:pt>
    <dgm:pt modelId="{735912B6-A1F0-4C3A-8FF9-5F4B015E646E}" type="pres">
      <dgm:prSet presAssocID="{4D7D34C7-9466-4514-BF51-7396C17436B5}" presName="accent_2" presStyleCnt="0"/>
      <dgm:spPr/>
    </dgm:pt>
    <dgm:pt modelId="{ED8AE726-C8D1-42AB-AA94-1DA2AADBD5EA}" type="pres">
      <dgm:prSet presAssocID="{4D7D34C7-9466-4514-BF51-7396C17436B5}" presName="accentRepeatNode" presStyleLbl="solidFgAcc1" presStyleIdx="1" presStyleCnt="6"/>
      <dgm:spPr/>
    </dgm:pt>
    <dgm:pt modelId="{CA1F7B3A-F0F3-4E48-8308-CFC14CC15341}" type="pres">
      <dgm:prSet presAssocID="{8E185869-F0D4-43E2-B08A-2F3E83EE98F3}" presName="text_3" presStyleLbl="node1" presStyleIdx="2" presStyleCnt="6">
        <dgm:presLayoutVars>
          <dgm:bulletEnabled val="1"/>
        </dgm:presLayoutVars>
      </dgm:prSet>
      <dgm:spPr/>
    </dgm:pt>
    <dgm:pt modelId="{4DDA6F27-1B94-4239-93F3-FCC48A0FA815}" type="pres">
      <dgm:prSet presAssocID="{8E185869-F0D4-43E2-B08A-2F3E83EE98F3}" presName="accent_3" presStyleCnt="0"/>
      <dgm:spPr/>
    </dgm:pt>
    <dgm:pt modelId="{186C8635-645D-4DEC-8A56-213F2E8273F6}" type="pres">
      <dgm:prSet presAssocID="{8E185869-F0D4-43E2-B08A-2F3E83EE98F3}" presName="accentRepeatNode" presStyleLbl="solidFgAcc1" presStyleIdx="2" presStyleCnt="6"/>
      <dgm:spPr/>
    </dgm:pt>
    <dgm:pt modelId="{D936EAEE-BAD9-4332-9C2C-554F9617917D}" type="pres">
      <dgm:prSet presAssocID="{53E2B23D-2097-47EC-A57A-05718177CFDB}" presName="text_4" presStyleLbl="node1" presStyleIdx="3" presStyleCnt="6">
        <dgm:presLayoutVars>
          <dgm:bulletEnabled val="1"/>
        </dgm:presLayoutVars>
      </dgm:prSet>
      <dgm:spPr/>
    </dgm:pt>
    <dgm:pt modelId="{A5C3F923-062F-4B32-A9D9-D1966BBC1683}" type="pres">
      <dgm:prSet presAssocID="{53E2B23D-2097-47EC-A57A-05718177CFDB}" presName="accent_4" presStyleCnt="0"/>
      <dgm:spPr/>
    </dgm:pt>
    <dgm:pt modelId="{9E3A0DE1-B957-44C2-9BF1-6D7F3A2502E6}" type="pres">
      <dgm:prSet presAssocID="{53E2B23D-2097-47EC-A57A-05718177CFDB}" presName="accentRepeatNode" presStyleLbl="solidFgAcc1" presStyleIdx="3" presStyleCnt="6"/>
      <dgm:spPr/>
    </dgm:pt>
    <dgm:pt modelId="{07129297-6D1D-4F8B-8ECC-280BE53D3EE6}" type="pres">
      <dgm:prSet presAssocID="{856449BD-4E5B-45AD-8AD7-12B1E9AA95BB}" presName="text_5" presStyleLbl="node1" presStyleIdx="4" presStyleCnt="6">
        <dgm:presLayoutVars>
          <dgm:bulletEnabled val="1"/>
        </dgm:presLayoutVars>
      </dgm:prSet>
      <dgm:spPr/>
    </dgm:pt>
    <dgm:pt modelId="{D6D3DCF8-6777-456B-92F0-2E58470B8D10}" type="pres">
      <dgm:prSet presAssocID="{856449BD-4E5B-45AD-8AD7-12B1E9AA95BB}" presName="accent_5" presStyleCnt="0"/>
      <dgm:spPr/>
    </dgm:pt>
    <dgm:pt modelId="{79F512CA-CF82-4838-8D30-322760751719}" type="pres">
      <dgm:prSet presAssocID="{856449BD-4E5B-45AD-8AD7-12B1E9AA95BB}" presName="accentRepeatNode" presStyleLbl="solidFgAcc1" presStyleIdx="4" presStyleCnt="6"/>
      <dgm:spPr/>
    </dgm:pt>
    <dgm:pt modelId="{53BCF177-AE00-4122-BDC6-E33C5D206C60}" type="pres">
      <dgm:prSet presAssocID="{39110284-60E3-4E7E-BA87-D0977718675C}" presName="text_6" presStyleLbl="node1" presStyleIdx="5" presStyleCnt="6">
        <dgm:presLayoutVars>
          <dgm:bulletEnabled val="1"/>
        </dgm:presLayoutVars>
      </dgm:prSet>
      <dgm:spPr/>
    </dgm:pt>
    <dgm:pt modelId="{AF3E3EA6-2E2E-426B-9FFB-548254DE3660}" type="pres">
      <dgm:prSet presAssocID="{39110284-60E3-4E7E-BA87-D0977718675C}" presName="accent_6" presStyleCnt="0"/>
      <dgm:spPr/>
    </dgm:pt>
    <dgm:pt modelId="{5AC8910B-DBAC-4516-BC75-DD3C17B006E7}" type="pres">
      <dgm:prSet presAssocID="{39110284-60E3-4E7E-BA87-D0977718675C}" presName="accentRepeatNode" presStyleLbl="solidFgAcc1" presStyleIdx="5" presStyleCnt="6"/>
      <dgm:spPr/>
    </dgm:pt>
  </dgm:ptLst>
  <dgm:cxnLst>
    <dgm:cxn modelId="{7EEBEB1B-497E-4365-84F9-FBB75D7759E5}" srcId="{7B62DEA7-9DCD-4B2E-9DC5-BE121C266AFD}" destId="{4D7D34C7-9466-4514-BF51-7396C17436B5}" srcOrd="1" destOrd="0" parTransId="{37DD6CE0-C2AA-4EB6-9E7D-14AED2127C40}" sibTransId="{483498F9-A0C2-4668-85AB-D8E6E254F73B}"/>
    <dgm:cxn modelId="{DA23A330-11BB-44AC-BB86-A497107BF8BD}" type="presOf" srcId="{856449BD-4E5B-45AD-8AD7-12B1E9AA95BB}" destId="{07129297-6D1D-4F8B-8ECC-280BE53D3EE6}" srcOrd="0" destOrd="0" presId="urn:microsoft.com/office/officeart/2008/layout/VerticalCurvedList"/>
    <dgm:cxn modelId="{7CF14734-92F4-4254-B7AE-56381B1967C0}" type="presOf" srcId="{7B62DEA7-9DCD-4B2E-9DC5-BE121C266AFD}" destId="{804947E5-9ACC-416F-B12C-5E8D1E342FFC}" srcOrd="0" destOrd="0" presId="urn:microsoft.com/office/officeart/2008/layout/VerticalCurvedList"/>
    <dgm:cxn modelId="{BDDBE83C-25B6-440E-B56F-F03A1E5B9F41}" type="presOf" srcId="{8E185869-F0D4-43E2-B08A-2F3E83EE98F3}" destId="{CA1F7B3A-F0F3-4E48-8308-CFC14CC15341}" srcOrd="0" destOrd="0" presId="urn:microsoft.com/office/officeart/2008/layout/VerticalCurvedList"/>
    <dgm:cxn modelId="{6592845E-BC02-42F7-A51D-BA6BF55D3177}" srcId="{7B62DEA7-9DCD-4B2E-9DC5-BE121C266AFD}" destId="{39110284-60E3-4E7E-BA87-D0977718675C}" srcOrd="5" destOrd="0" parTransId="{5ECE8050-8073-4817-B470-76147C5DB7C8}" sibTransId="{A3DE2E01-08F8-4C51-A977-25B48E1EAC7A}"/>
    <dgm:cxn modelId="{7F970F62-30E3-4F5B-A242-825013BF84A8}" srcId="{7B62DEA7-9DCD-4B2E-9DC5-BE121C266AFD}" destId="{8E185869-F0D4-43E2-B08A-2F3E83EE98F3}" srcOrd="2" destOrd="0" parTransId="{7EE27099-92EA-4EDF-B176-0E355876D272}" sibTransId="{77D0876E-2BA2-4E28-ADB5-9885FCB7156A}"/>
    <dgm:cxn modelId="{61598B42-5F61-49AA-9CC1-B6A61FFEB2A8}" type="presOf" srcId="{41CDB9B8-E81E-41E7-AE89-8F6EDFC88D92}" destId="{F887C803-1A6D-4297-B616-77D883BCD07E}" srcOrd="0" destOrd="0" presId="urn:microsoft.com/office/officeart/2008/layout/VerticalCurvedList"/>
    <dgm:cxn modelId="{42EA9345-B1E1-4D51-9CB3-310917F47824}" type="presOf" srcId="{4D7D34C7-9466-4514-BF51-7396C17436B5}" destId="{0298EAB3-1543-41FD-81C8-9923475DA588}" srcOrd="0" destOrd="0" presId="urn:microsoft.com/office/officeart/2008/layout/VerticalCurvedList"/>
    <dgm:cxn modelId="{21EB7847-13AE-4881-9090-909F31360F4E}" srcId="{7B62DEA7-9DCD-4B2E-9DC5-BE121C266AFD}" destId="{41CDB9B8-E81E-41E7-AE89-8F6EDFC88D92}" srcOrd="0" destOrd="0" parTransId="{5D2FF527-BA77-40BE-9414-16FAE46386BB}" sibTransId="{BA791450-8D1E-4A6F-B71D-2984D9E245C4}"/>
    <dgm:cxn modelId="{EED89C57-0F42-4E7B-8D24-6EEE2FA54B8C}" srcId="{7B62DEA7-9DCD-4B2E-9DC5-BE121C266AFD}" destId="{53E2B23D-2097-47EC-A57A-05718177CFDB}" srcOrd="3" destOrd="0" parTransId="{68A15A6F-2608-4A88-BB9F-748A3015A8FC}" sibTransId="{F87858B5-36D4-4DB4-9218-0D09C89BE1B9}"/>
    <dgm:cxn modelId="{6DD04B7F-C56B-49D2-A70E-3EB18F40A337}" type="presOf" srcId="{53E2B23D-2097-47EC-A57A-05718177CFDB}" destId="{D936EAEE-BAD9-4332-9C2C-554F9617917D}" srcOrd="0" destOrd="0" presId="urn:microsoft.com/office/officeart/2008/layout/VerticalCurvedList"/>
    <dgm:cxn modelId="{BA01FCA6-4879-4F86-9018-C7D4E23BC0E8}" srcId="{7B62DEA7-9DCD-4B2E-9DC5-BE121C266AFD}" destId="{856449BD-4E5B-45AD-8AD7-12B1E9AA95BB}" srcOrd="4" destOrd="0" parTransId="{A4FC8464-D9EB-4FC6-AAEF-3841D4911A07}" sibTransId="{AD0695F8-2993-4F12-B273-8F7262CA32D7}"/>
    <dgm:cxn modelId="{77E3A2CA-FDAB-4198-BD1F-AF71A4266E01}" type="presOf" srcId="{BA791450-8D1E-4A6F-B71D-2984D9E245C4}" destId="{88C3B4D0-57A0-407B-87F2-AD9BD85D4DE7}" srcOrd="0" destOrd="0" presId="urn:microsoft.com/office/officeart/2008/layout/VerticalCurvedList"/>
    <dgm:cxn modelId="{BCF3D3D6-48F4-44EC-8DA6-BC5B76879D2E}" type="presOf" srcId="{39110284-60E3-4E7E-BA87-D0977718675C}" destId="{53BCF177-AE00-4122-BDC6-E33C5D206C60}" srcOrd="0" destOrd="0" presId="urn:microsoft.com/office/officeart/2008/layout/VerticalCurvedList"/>
    <dgm:cxn modelId="{817E59CB-596C-453B-AE46-2F6713C39F08}" type="presParOf" srcId="{804947E5-9ACC-416F-B12C-5E8D1E342FFC}" destId="{587B5E1D-0E75-4F44-854F-4E2FC93D13B0}" srcOrd="0" destOrd="0" presId="urn:microsoft.com/office/officeart/2008/layout/VerticalCurvedList"/>
    <dgm:cxn modelId="{BB334608-C6A6-4D7A-95EC-0E8D4E9E3C3C}" type="presParOf" srcId="{587B5E1D-0E75-4F44-854F-4E2FC93D13B0}" destId="{D7EB821A-9A40-4975-B97C-FB06FBDEF0F0}" srcOrd="0" destOrd="0" presId="urn:microsoft.com/office/officeart/2008/layout/VerticalCurvedList"/>
    <dgm:cxn modelId="{10C283FD-5D6C-4C5B-B309-333030CB4C48}" type="presParOf" srcId="{D7EB821A-9A40-4975-B97C-FB06FBDEF0F0}" destId="{06FA2FF6-4E84-405E-A36A-F25BE5045074}" srcOrd="0" destOrd="0" presId="urn:microsoft.com/office/officeart/2008/layout/VerticalCurvedList"/>
    <dgm:cxn modelId="{9DEC52B7-AB0E-4E73-8D44-CD572A592FB2}" type="presParOf" srcId="{D7EB821A-9A40-4975-B97C-FB06FBDEF0F0}" destId="{88C3B4D0-57A0-407B-87F2-AD9BD85D4DE7}" srcOrd="1" destOrd="0" presId="urn:microsoft.com/office/officeart/2008/layout/VerticalCurvedList"/>
    <dgm:cxn modelId="{9AD49427-F91C-4926-B61A-DA2DB74C4F81}" type="presParOf" srcId="{D7EB821A-9A40-4975-B97C-FB06FBDEF0F0}" destId="{0C2817A7-AEAB-4CA5-83F7-47B02788855A}" srcOrd="2" destOrd="0" presId="urn:microsoft.com/office/officeart/2008/layout/VerticalCurvedList"/>
    <dgm:cxn modelId="{04CF49C1-329E-48B4-8AA6-E340552B441D}" type="presParOf" srcId="{D7EB821A-9A40-4975-B97C-FB06FBDEF0F0}" destId="{2585EA8F-E3AC-4656-B2D3-4676B23D9E59}" srcOrd="3" destOrd="0" presId="urn:microsoft.com/office/officeart/2008/layout/VerticalCurvedList"/>
    <dgm:cxn modelId="{ECE40D30-DC42-4EE5-AE37-154CF5CC0AAD}" type="presParOf" srcId="{587B5E1D-0E75-4F44-854F-4E2FC93D13B0}" destId="{F887C803-1A6D-4297-B616-77D883BCD07E}" srcOrd="1" destOrd="0" presId="urn:microsoft.com/office/officeart/2008/layout/VerticalCurvedList"/>
    <dgm:cxn modelId="{5399B471-6C67-496A-8526-D34DD5FAFA85}" type="presParOf" srcId="{587B5E1D-0E75-4F44-854F-4E2FC93D13B0}" destId="{1E85D2C4-431B-4DD8-82F1-F3A35093AF7B}" srcOrd="2" destOrd="0" presId="urn:microsoft.com/office/officeart/2008/layout/VerticalCurvedList"/>
    <dgm:cxn modelId="{1A631FAA-2ADD-4745-B3EA-B4497A1946FE}" type="presParOf" srcId="{1E85D2C4-431B-4DD8-82F1-F3A35093AF7B}" destId="{055C0670-49B2-4EC8-A0F4-59006CD04165}" srcOrd="0" destOrd="0" presId="urn:microsoft.com/office/officeart/2008/layout/VerticalCurvedList"/>
    <dgm:cxn modelId="{5FEA70C2-2446-45D3-A9D6-F53745F7590A}" type="presParOf" srcId="{587B5E1D-0E75-4F44-854F-4E2FC93D13B0}" destId="{0298EAB3-1543-41FD-81C8-9923475DA588}" srcOrd="3" destOrd="0" presId="urn:microsoft.com/office/officeart/2008/layout/VerticalCurvedList"/>
    <dgm:cxn modelId="{5DF4DE1D-0B17-46FC-8EE9-6572944F8FFA}" type="presParOf" srcId="{587B5E1D-0E75-4F44-854F-4E2FC93D13B0}" destId="{735912B6-A1F0-4C3A-8FF9-5F4B015E646E}" srcOrd="4" destOrd="0" presId="urn:microsoft.com/office/officeart/2008/layout/VerticalCurvedList"/>
    <dgm:cxn modelId="{47913558-EBE3-46D4-B8BC-EFD93BF49756}" type="presParOf" srcId="{735912B6-A1F0-4C3A-8FF9-5F4B015E646E}" destId="{ED8AE726-C8D1-42AB-AA94-1DA2AADBD5EA}" srcOrd="0" destOrd="0" presId="urn:microsoft.com/office/officeart/2008/layout/VerticalCurvedList"/>
    <dgm:cxn modelId="{F1F0D9A4-B4C4-4141-9880-A1D032AE8845}" type="presParOf" srcId="{587B5E1D-0E75-4F44-854F-4E2FC93D13B0}" destId="{CA1F7B3A-F0F3-4E48-8308-CFC14CC15341}" srcOrd="5" destOrd="0" presId="urn:microsoft.com/office/officeart/2008/layout/VerticalCurvedList"/>
    <dgm:cxn modelId="{287A83ED-6771-4C24-9E9A-0EA9AB86D3F5}" type="presParOf" srcId="{587B5E1D-0E75-4F44-854F-4E2FC93D13B0}" destId="{4DDA6F27-1B94-4239-93F3-FCC48A0FA815}" srcOrd="6" destOrd="0" presId="urn:microsoft.com/office/officeart/2008/layout/VerticalCurvedList"/>
    <dgm:cxn modelId="{AA31DDBF-FE13-44CA-A62D-090B216715C3}" type="presParOf" srcId="{4DDA6F27-1B94-4239-93F3-FCC48A0FA815}" destId="{186C8635-645D-4DEC-8A56-213F2E8273F6}" srcOrd="0" destOrd="0" presId="urn:microsoft.com/office/officeart/2008/layout/VerticalCurvedList"/>
    <dgm:cxn modelId="{3566E59C-FB6F-4ABB-874A-E41A5EAAA9A7}" type="presParOf" srcId="{587B5E1D-0E75-4F44-854F-4E2FC93D13B0}" destId="{D936EAEE-BAD9-4332-9C2C-554F9617917D}" srcOrd="7" destOrd="0" presId="urn:microsoft.com/office/officeart/2008/layout/VerticalCurvedList"/>
    <dgm:cxn modelId="{B957C345-1D9A-413B-842F-81BD9A85F01F}" type="presParOf" srcId="{587B5E1D-0E75-4F44-854F-4E2FC93D13B0}" destId="{A5C3F923-062F-4B32-A9D9-D1966BBC1683}" srcOrd="8" destOrd="0" presId="urn:microsoft.com/office/officeart/2008/layout/VerticalCurvedList"/>
    <dgm:cxn modelId="{54A905D0-163E-490D-9198-6ECF185E5501}" type="presParOf" srcId="{A5C3F923-062F-4B32-A9D9-D1966BBC1683}" destId="{9E3A0DE1-B957-44C2-9BF1-6D7F3A2502E6}" srcOrd="0" destOrd="0" presId="urn:microsoft.com/office/officeart/2008/layout/VerticalCurvedList"/>
    <dgm:cxn modelId="{5D76D242-5930-466E-8191-A353FE8C267D}" type="presParOf" srcId="{587B5E1D-0E75-4F44-854F-4E2FC93D13B0}" destId="{07129297-6D1D-4F8B-8ECC-280BE53D3EE6}" srcOrd="9" destOrd="0" presId="urn:microsoft.com/office/officeart/2008/layout/VerticalCurvedList"/>
    <dgm:cxn modelId="{CFF489B6-4829-4C54-89CF-1E893762DAB3}" type="presParOf" srcId="{587B5E1D-0E75-4F44-854F-4E2FC93D13B0}" destId="{D6D3DCF8-6777-456B-92F0-2E58470B8D10}" srcOrd="10" destOrd="0" presId="urn:microsoft.com/office/officeart/2008/layout/VerticalCurvedList"/>
    <dgm:cxn modelId="{0942D0D9-B634-4901-B5B0-E216F599E688}" type="presParOf" srcId="{D6D3DCF8-6777-456B-92F0-2E58470B8D10}" destId="{79F512CA-CF82-4838-8D30-322760751719}" srcOrd="0" destOrd="0" presId="urn:microsoft.com/office/officeart/2008/layout/VerticalCurvedList"/>
    <dgm:cxn modelId="{87259B10-1101-4F47-BEDD-78CD2CD6108A}" type="presParOf" srcId="{587B5E1D-0E75-4F44-854F-4E2FC93D13B0}" destId="{53BCF177-AE00-4122-BDC6-E33C5D206C60}" srcOrd="11" destOrd="0" presId="urn:microsoft.com/office/officeart/2008/layout/VerticalCurvedList"/>
    <dgm:cxn modelId="{138A4373-D14E-486A-A9D0-D45ADC8BC46A}" type="presParOf" srcId="{587B5E1D-0E75-4F44-854F-4E2FC93D13B0}" destId="{AF3E3EA6-2E2E-426B-9FFB-548254DE3660}" srcOrd="12" destOrd="0" presId="urn:microsoft.com/office/officeart/2008/layout/VerticalCurvedList"/>
    <dgm:cxn modelId="{BA101BB6-2B1D-4DE3-8617-393AC679C19F}" type="presParOf" srcId="{AF3E3EA6-2E2E-426B-9FFB-548254DE3660}" destId="{5AC8910B-DBAC-4516-BC75-DD3C17B006E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CEBFB-B6C0-4518-9E76-B1250D3AEE20}">
      <dsp:nvSpPr>
        <dsp:cNvPr id="0" name=""/>
        <dsp:cNvSpPr/>
      </dsp:nvSpPr>
      <dsp:spPr>
        <a:xfrm>
          <a:off x="130597" y="682231"/>
          <a:ext cx="1804255" cy="1166625"/>
        </a:xfrm>
        <a:prstGeom prst="wedgeRectCallout">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3BB2D-F9F1-4489-93C4-A156AC3849E7}">
      <dsp:nvSpPr>
        <dsp:cNvPr id="0" name=""/>
        <dsp:cNvSpPr/>
      </dsp:nvSpPr>
      <dsp:spPr>
        <a:xfrm>
          <a:off x="698037" y="950977"/>
          <a:ext cx="669375" cy="669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0CD1A-2D28-4054-8809-838E618A0595}">
      <dsp:nvSpPr>
        <dsp:cNvPr id="0" name=""/>
        <dsp:cNvSpPr/>
      </dsp:nvSpPr>
      <dsp:spPr>
        <a:xfrm>
          <a:off x="76475" y="2212231"/>
          <a:ext cx="1912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b="1" kern="1200" dirty="0">
              <a:ln w="3175">
                <a:solidFill>
                  <a:sysClr val="windowText" lastClr="000000"/>
                </a:solidFill>
              </a:ln>
              <a:solidFill>
                <a:srgbClr val="FFFF00"/>
              </a:solidFill>
              <a:effectLst>
                <a:outerShdw blurRad="38100" dist="38100" dir="2700000" algn="tl">
                  <a:srgbClr val="000000">
                    <a:alpha val="43137"/>
                  </a:srgbClr>
                </a:outerShdw>
              </a:effectLst>
            </a:rPr>
            <a:t>Men’s rights</a:t>
          </a:r>
        </a:p>
      </dsp:txBody>
      <dsp:txXfrm>
        <a:off x="76475" y="2212231"/>
        <a:ext cx="1912500" cy="742500"/>
      </dsp:txXfrm>
    </dsp:sp>
    <dsp:sp modelId="{F82A6E7C-4234-4816-9EB8-ED399009E25C}">
      <dsp:nvSpPr>
        <dsp:cNvPr id="0" name=""/>
        <dsp:cNvSpPr/>
      </dsp:nvSpPr>
      <dsp:spPr>
        <a:xfrm>
          <a:off x="2377785" y="682231"/>
          <a:ext cx="1804255" cy="1166625"/>
        </a:xfrm>
        <a:prstGeom prst="wedgeRectCallout">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5F9BB-3E28-4026-A392-7F4C0A3085E2}">
      <dsp:nvSpPr>
        <dsp:cNvPr id="0" name=""/>
        <dsp:cNvSpPr/>
      </dsp:nvSpPr>
      <dsp:spPr>
        <a:xfrm>
          <a:off x="2945225" y="930856"/>
          <a:ext cx="669375" cy="669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F61D3-444E-4541-AC4F-326FDA9BEAF3}">
      <dsp:nvSpPr>
        <dsp:cNvPr id="0" name=""/>
        <dsp:cNvSpPr/>
      </dsp:nvSpPr>
      <dsp:spPr>
        <a:xfrm>
          <a:off x="2323662" y="2212231"/>
          <a:ext cx="1912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b="1" kern="1200" dirty="0">
              <a:ln w="3175">
                <a:solidFill>
                  <a:sysClr val="windowText" lastClr="000000"/>
                </a:solidFill>
              </a:ln>
              <a:solidFill>
                <a:srgbClr val="FFFF00"/>
              </a:solidFill>
              <a:effectLst>
                <a:outerShdw blurRad="38100" dist="38100" dir="2700000" algn="tl">
                  <a:srgbClr val="000000">
                    <a:alpha val="43137"/>
                  </a:srgbClr>
                </a:outerShdw>
              </a:effectLst>
            </a:rPr>
            <a:t>Quasi legal</a:t>
          </a:r>
        </a:p>
        <a:p>
          <a:pPr marL="0" lvl="0" indent="0" algn="ctr" defTabSz="889000">
            <a:lnSpc>
              <a:spcPct val="100000"/>
            </a:lnSpc>
            <a:spcBef>
              <a:spcPct val="0"/>
            </a:spcBef>
            <a:spcAft>
              <a:spcPct val="35000"/>
            </a:spcAft>
            <a:buNone/>
            <a:defRPr cap="all"/>
          </a:pPr>
          <a:r>
            <a:rPr lang="en-US" sz="2000" b="1" kern="1200" dirty="0">
              <a:ln w="3175">
                <a:solidFill>
                  <a:sysClr val="windowText" lastClr="000000"/>
                </a:solidFill>
              </a:ln>
              <a:solidFill>
                <a:srgbClr val="FFFF00"/>
              </a:solidFill>
              <a:effectLst>
                <a:outerShdw blurRad="38100" dist="38100" dir="2700000" algn="tl">
                  <a:srgbClr val="000000">
                    <a:alpha val="43137"/>
                  </a:srgbClr>
                </a:outerShdw>
              </a:effectLst>
            </a:rPr>
            <a:t>acumen</a:t>
          </a:r>
        </a:p>
      </dsp:txBody>
      <dsp:txXfrm>
        <a:off x="2323662" y="2212231"/>
        <a:ext cx="1912500" cy="742500"/>
      </dsp:txXfrm>
    </dsp:sp>
    <dsp:sp modelId="{CA848760-99D5-488A-AFB3-9EA6BD946B87}">
      <dsp:nvSpPr>
        <dsp:cNvPr id="0" name=""/>
        <dsp:cNvSpPr/>
      </dsp:nvSpPr>
      <dsp:spPr>
        <a:xfrm>
          <a:off x="4624972" y="682231"/>
          <a:ext cx="1804255" cy="1166625"/>
        </a:xfrm>
        <a:prstGeom prst="wedgeRectCallout">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546ED-1D49-469E-BE29-17C87FAFD7C8}">
      <dsp:nvSpPr>
        <dsp:cNvPr id="0" name=""/>
        <dsp:cNvSpPr/>
      </dsp:nvSpPr>
      <dsp:spPr>
        <a:xfrm>
          <a:off x="5218766" y="930856"/>
          <a:ext cx="669375" cy="669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0347C-5C69-4C15-9A6A-3E9A9E20C3DA}">
      <dsp:nvSpPr>
        <dsp:cNvPr id="0" name=""/>
        <dsp:cNvSpPr/>
      </dsp:nvSpPr>
      <dsp:spPr>
        <a:xfrm>
          <a:off x="4570850" y="2212231"/>
          <a:ext cx="1912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b="1" kern="1200" dirty="0">
              <a:ln w="3175">
                <a:solidFill>
                  <a:sysClr val="windowText" lastClr="000000"/>
                </a:solidFill>
              </a:ln>
              <a:solidFill>
                <a:srgbClr val="FFFF00"/>
              </a:solidFill>
              <a:effectLst>
                <a:outerShdw blurRad="38100" dist="38100" dir="2700000" algn="tl">
                  <a:srgbClr val="000000">
                    <a:alpha val="43137"/>
                  </a:srgbClr>
                </a:outerShdw>
              </a:effectLst>
            </a:rPr>
            <a:t>brotherhood</a:t>
          </a:r>
        </a:p>
      </dsp:txBody>
      <dsp:txXfrm>
        <a:off x="4570850" y="2212231"/>
        <a:ext cx="1912500" cy="74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B4D0-57A0-407B-87F2-AD9BD85D4DE7}">
      <dsp:nvSpPr>
        <dsp:cNvPr id="0" name=""/>
        <dsp:cNvSpPr/>
      </dsp:nvSpPr>
      <dsp:spPr>
        <a:xfrm>
          <a:off x="-5153636" y="-789436"/>
          <a:ext cx="6137225" cy="6137225"/>
        </a:xfrm>
        <a:prstGeom prst="blockArc">
          <a:avLst>
            <a:gd name="adj1" fmla="val 18900000"/>
            <a:gd name="adj2" fmla="val 2700000"/>
            <a:gd name="adj3" fmla="val 352"/>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7C803-1A6D-4297-B616-77D883BCD07E}">
      <dsp:nvSpPr>
        <dsp:cNvPr id="0" name=""/>
        <dsp:cNvSpPr/>
      </dsp:nvSpPr>
      <dsp:spPr>
        <a:xfrm>
          <a:off x="430219" y="284805"/>
          <a:ext cx="10875371" cy="569976"/>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419" tIns="45720" rIns="45720" bIns="4572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solidFill>
                <a:schemeClr val="accent1"/>
              </a:solidFill>
            </a:rPr>
            <a:t>Physical Contact or Advances</a:t>
          </a:r>
        </a:p>
      </dsp:txBody>
      <dsp:txXfrm>
        <a:off x="430219" y="284805"/>
        <a:ext cx="10875371" cy="569976"/>
      </dsp:txXfrm>
    </dsp:sp>
    <dsp:sp modelId="{055C0670-49B2-4EC8-A0F4-59006CD04165}">
      <dsp:nvSpPr>
        <dsp:cNvPr id="0" name=""/>
        <dsp:cNvSpPr/>
      </dsp:nvSpPr>
      <dsp:spPr>
        <a:xfrm>
          <a:off x="73984" y="213558"/>
          <a:ext cx="712470" cy="7124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8EAB3-1543-41FD-81C8-9923475DA588}">
      <dsp:nvSpPr>
        <dsp:cNvPr id="0" name=""/>
        <dsp:cNvSpPr/>
      </dsp:nvSpPr>
      <dsp:spPr>
        <a:xfrm>
          <a:off x="838647" y="1139496"/>
          <a:ext cx="10466942" cy="569976"/>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419" tIns="45720" rIns="45720" bIns="4572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solidFill>
                <a:schemeClr val="accent1"/>
              </a:solidFill>
            </a:rPr>
            <a:t>Demand/Request of Sexual Favors</a:t>
          </a:r>
        </a:p>
      </dsp:txBody>
      <dsp:txXfrm>
        <a:off x="838647" y="1139496"/>
        <a:ext cx="10466942" cy="569976"/>
      </dsp:txXfrm>
    </dsp:sp>
    <dsp:sp modelId="{ED8AE726-C8D1-42AB-AA94-1DA2AADBD5EA}">
      <dsp:nvSpPr>
        <dsp:cNvPr id="0" name=""/>
        <dsp:cNvSpPr/>
      </dsp:nvSpPr>
      <dsp:spPr>
        <a:xfrm>
          <a:off x="482412" y="1068249"/>
          <a:ext cx="712470" cy="7124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1F7B3A-F0F3-4E48-8308-CFC14CC15341}">
      <dsp:nvSpPr>
        <dsp:cNvPr id="0" name=""/>
        <dsp:cNvSpPr/>
      </dsp:nvSpPr>
      <dsp:spPr>
        <a:xfrm>
          <a:off x="964002" y="1994187"/>
          <a:ext cx="10341588" cy="569976"/>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419" tIns="45720" rIns="45720" bIns="4572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solidFill>
                <a:schemeClr val="accent1"/>
              </a:solidFill>
            </a:rPr>
            <a:t>Making Sexually Colored Remarks</a:t>
          </a:r>
        </a:p>
      </dsp:txBody>
      <dsp:txXfrm>
        <a:off x="964002" y="1994187"/>
        <a:ext cx="10341588" cy="569976"/>
      </dsp:txXfrm>
    </dsp:sp>
    <dsp:sp modelId="{186C8635-645D-4DEC-8A56-213F2E8273F6}">
      <dsp:nvSpPr>
        <dsp:cNvPr id="0" name=""/>
        <dsp:cNvSpPr/>
      </dsp:nvSpPr>
      <dsp:spPr>
        <a:xfrm>
          <a:off x="607767" y="1922940"/>
          <a:ext cx="712470" cy="7124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6EAEE-BAD9-4332-9C2C-554F9617917D}">
      <dsp:nvSpPr>
        <dsp:cNvPr id="0" name=""/>
        <dsp:cNvSpPr/>
      </dsp:nvSpPr>
      <dsp:spPr>
        <a:xfrm>
          <a:off x="838647" y="2848878"/>
          <a:ext cx="10466942" cy="569976"/>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419" tIns="45720" rIns="45720" bIns="4572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solidFill>
                <a:schemeClr val="accent1"/>
              </a:solidFill>
            </a:rPr>
            <a:t>Showing Pornography</a:t>
          </a:r>
        </a:p>
      </dsp:txBody>
      <dsp:txXfrm>
        <a:off x="838647" y="2848878"/>
        <a:ext cx="10466942" cy="569976"/>
      </dsp:txXfrm>
    </dsp:sp>
    <dsp:sp modelId="{9E3A0DE1-B957-44C2-9BF1-6D7F3A2502E6}">
      <dsp:nvSpPr>
        <dsp:cNvPr id="0" name=""/>
        <dsp:cNvSpPr/>
      </dsp:nvSpPr>
      <dsp:spPr>
        <a:xfrm>
          <a:off x="482412" y="2777631"/>
          <a:ext cx="712470" cy="7124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29297-6D1D-4F8B-8ECC-280BE53D3EE6}">
      <dsp:nvSpPr>
        <dsp:cNvPr id="0" name=""/>
        <dsp:cNvSpPr/>
      </dsp:nvSpPr>
      <dsp:spPr>
        <a:xfrm>
          <a:off x="430219" y="3703569"/>
          <a:ext cx="10875371" cy="569976"/>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419" tIns="45720" rIns="45720" bIns="4572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solidFill>
                <a:schemeClr val="accent1"/>
              </a:solidFill>
            </a:rPr>
            <a:t>Any other unwelcome physical, verbal or non-verbal conduct of sexual nature</a:t>
          </a:r>
        </a:p>
      </dsp:txBody>
      <dsp:txXfrm>
        <a:off x="430219" y="3703569"/>
        <a:ext cx="10875371" cy="569976"/>
      </dsp:txXfrm>
    </dsp:sp>
    <dsp:sp modelId="{79F512CA-CF82-4838-8D30-322760751719}">
      <dsp:nvSpPr>
        <dsp:cNvPr id="0" name=""/>
        <dsp:cNvSpPr/>
      </dsp:nvSpPr>
      <dsp:spPr>
        <a:xfrm>
          <a:off x="73984" y="3632322"/>
          <a:ext cx="712470" cy="7124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B4D0-57A0-407B-87F2-AD9BD85D4DE7}">
      <dsp:nvSpPr>
        <dsp:cNvPr id="0" name=""/>
        <dsp:cNvSpPr/>
      </dsp:nvSpPr>
      <dsp:spPr>
        <a:xfrm>
          <a:off x="-5640010" y="-863378"/>
          <a:ext cx="6715002" cy="6715002"/>
        </a:xfrm>
        <a:prstGeom prst="blockArc">
          <a:avLst>
            <a:gd name="adj1" fmla="val 18900000"/>
            <a:gd name="adj2" fmla="val 2700000"/>
            <a:gd name="adj3" fmla="val 322"/>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7C803-1A6D-4297-B616-77D883BCD07E}">
      <dsp:nvSpPr>
        <dsp:cNvPr id="0" name=""/>
        <dsp:cNvSpPr/>
      </dsp:nvSpPr>
      <dsp:spPr>
        <a:xfrm>
          <a:off x="400607" y="262681"/>
          <a:ext cx="10898193" cy="525162"/>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48" tIns="27940" rIns="27940" bIns="27940" numCol="1" spcCol="1270" anchor="ctr" anchorCtr="0">
          <a:noAutofit/>
        </a:bodyPr>
        <a:lstStyle/>
        <a:p>
          <a:pPr marL="0" lvl="0" indent="0" algn="just" defTabSz="488950">
            <a:lnSpc>
              <a:spcPct val="90000"/>
            </a:lnSpc>
            <a:spcBef>
              <a:spcPct val="0"/>
            </a:spcBef>
            <a:spcAft>
              <a:spcPct val="35000"/>
            </a:spcAft>
            <a:buNone/>
            <a:defRPr cap="all"/>
          </a:pPr>
          <a:r>
            <a:rPr lang="en-IN" sz="1100" kern="1200" dirty="0">
              <a:solidFill>
                <a:schemeClr val="accent1"/>
              </a:solidFill>
            </a:rPr>
            <a:t>any department, organisation, undertaking, establishment, enterprise, institution, office, branch or unit which is established, owned, controlled or wholly or substantially financed by funds provided directly or indirectly by the appropriate Government or the local authority or a Government company or a corporation or a co-operative society</a:t>
          </a:r>
          <a:endParaRPr lang="en-US" sz="1100" kern="1200" dirty="0">
            <a:solidFill>
              <a:schemeClr val="accent1"/>
            </a:solidFill>
          </a:endParaRPr>
        </a:p>
      </dsp:txBody>
      <dsp:txXfrm>
        <a:off x="400607" y="262681"/>
        <a:ext cx="10898193" cy="525162"/>
      </dsp:txXfrm>
    </dsp:sp>
    <dsp:sp modelId="{055C0670-49B2-4EC8-A0F4-59006CD04165}">
      <dsp:nvSpPr>
        <dsp:cNvPr id="0" name=""/>
        <dsp:cNvSpPr/>
      </dsp:nvSpPr>
      <dsp:spPr>
        <a:xfrm>
          <a:off x="72380" y="197035"/>
          <a:ext cx="656453" cy="65645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8EAB3-1543-41FD-81C8-9923475DA588}">
      <dsp:nvSpPr>
        <dsp:cNvPr id="0" name=""/>
        <dsp:cNvSpPr/>
      </dsp:nvSpPr>
      <dsp:spPr>
        <a:xfrm>
          <a:off x="832589" y="1050325"/>
          <a:ext cx="10466211" cy="525162"/>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48" tIns="27940" rIns="27940" bIns="27940" numCol="1" spcCol="1270" anchor="ctr" anchorCtr="0">
          <a:noAutofit/>
        </a:bodyPr>
        <a:lstStyle/>
        <a:p>
          <a:pPr marL="0" lvl="0" indent="0" algn="just" defTabSz="488950">
            <a:lnSpc>
              <a:spcPct val="90000"/>
            </a:lnSpc>
            <a:spcBef>
              <a:spcPct val="0"/>
            </a:spcBef>
            <a:spcAft>
              <a:spcPct val="35000"/>
            </a:spcAft>
            <a:buNone/>
            <a:defRPr cap="all"/>
          </a:pPr>
          <a:r>
            <a:rPr lang="en-IN" sz="1100" kern="1200" dirty="0">
              <a:solidFill>
                <a:schemeClr val="accent1"/>
              </a:solidFill>
            </a:rPr>
            <a:t>any private sector organisation or a private venture, undertaking, enterprise, institution, establishment, society, trust, non-governmental organisation, unit or service provider carrying on commercial, professional, vocational, educational, </a:t>
          </a:r>
          <a:r>
            <a:rPr lang="en-IN" sz="1100" kern="1200" dirty="0" err="1">
              <a:solidFill>
                <a:schemeClr val="accent1"/>
              </a:solidFill>
            </a:rPr>
            <a:t>entertainmental</a:t>
          </a:r>
          <a:r>
            <a:rPr lang="en-IN" sz="1100" kern="1200" dirty="0">
              <a:solidFill>
                <a:schemeClr val="accent1"/>
              </a:solidFill>
            </a:rPr>
            <a:t>, industrial, health services or financial activities including production, supply, sale, distribution or service</a:t>
          </a:r>
          <a:endParaRPr lang="en-US" sz="1100" kern="1200" dirty="0">
            <a:solidFill>
              <a:schemeClr val="accent1"/>
            </a:solidFill>
          </a:endParaRPr>
        </a:p>
      </dsp:txBody>
      <dsp:txXfrm>
        <a:off x="832589" y="1050325"/>
        <a:ext cx="10466211" cy="525162"/>
      </dsp:txXfrm>
    </dsp:sp>
    <dsp:sp modelId="{ED8AE726-C8D1-42AB-AA94-1DA2AADBD5EA}">
      <dsp:nvSpPr>
        <dsp:cNvPr id="0" name=""/>
        <dsp:cNvSpPr/>
      </dsp:nvSpPr>
      <dsp:spPr>
        <a:xfrm>
          <a:off x="504363" y="984679"/>
          <a:ext cx="656453" cy="65645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1F7B3A-F0F3-4E48-8308-CFC14CC15341}">
      <dsp:nvSpPr>
        <dsp:cNvPr id="0" name=""/>
        <dsp:cNvSpPr/>
      </dsp:nvSpPr>
      <dsp:spPr>
        <a:xfrm>
          <a:off x="1030124" y="1837969"/>
          <a:ext cx="10268676" cy="525162"/>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48" tIns="27940" rIns="27940" bIns="27940" numCol="1" spcCol="1270" anchor="ctr" anchorCtr="0">
          <a:noAutofit/>
        </a:bodyPr>
        <a:lstStyle/>
        <a:p>
          <a:pPr marL="0" lvl="0" indent="0" algn="l" defTabSz="488950">
            <a:lnSpc>
              <a:spcPct val="90000"/>
            </a:lnSpc>
            <a:spcBef>
              <a:spcPct val="0"/>
            </a:spcBef>
            <a:spcAft>
              <a:spcPct val="35000"/>
            </a:spcAft>
            <a:buNone/>
            <a:defRPr cap="all"/>
          </a:pPr>
          <a:r>
            <a:rPr lang="en-US" sz="1100" kern="1200" dirty="0">
              <a:solidFill>
                <a:schemeClr val="accent1"/>
              </a:solidFill>
            </a:rPr>
            <a:t>Hospitals or nursing homes</a:t>
          </a:r>
        </a:p>
      </dsp:txBody>
      <dsp:txXfrm>
        <a:off x="1030124" y="1837969"/>
        <a:ext cx="10268676" cy="525162"/>
      </dsp:txXfrm>
    </dsp:sp>
    <dsp:sp modelId="{186C8635-645D-4DEC-8A56-213F2E8273F6}">
      <dsp:nvSpPr>
        <dsp:cNvPr id="0" name=""/>
        <dsp:cNvSpPr/>
      </dsp:nvSpPr>
      <dsp:spPr>
        <a:xfrm>
          <a:off x="701897" y="1772323"/>
          <a:ext cx="656453" cy="65645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6EAEE-BAD9-4332-9C2C-554F9617917D}">
      <dsp:nvSpPr>
        <dsp:cNvPr id="0" name=""/>
        <dsp:cNvSpPr/>
      </dsp:nvSpPr>
      <dsp:spPr>
        <a:xfrm>
          <a:off x="1030124" y="2625114"/>
          <a:ext cx="10268676" cy="525162"/>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48" tIns="27940" rIns="27940" bIns="27940" numCol="1" spcCol="1270" anchor="ctr" anchorCtr="0">
          <a:noAutofit/>
        </a:bodyPr>
        <a:lstStyle/>
        <a:p>
          <a:pPr marL="0" lvl="0" indent="0" algn="just" defTabSz="488950">
            <a:lnSpc>
              <a:spcPct val="90000"/>
            </a:lnSpc>
            <a:spcBef>
              <a:spcPct val="0"/>
            </a:spcBef>
            <a:spcAft>
              <a:spcPct val="35000"/>
            </a:spcAft>
            <a:buNone/>
            <a:defRPr cap="all"/>
          </a:pPr>
          <a:r>
            <a:rPr lang="en-IN" sz="1100" kern="1200" dirty="0">
              <a:solidFill>
                <a:schemeClr val="accent1"/>
              </a:solidFill>
            </a:rPr>
            <a:t>any sports institute, stadium, sports complex or competition or games venue, whether residential or not used for training, sports or other activities relating thereto</a:t>
          </a:r>
          <a:endParaRPr lang="en-US" sz="1100" kern="1200" dirty="0">
            <a:solidFill>
              <a:schemeClr val="accent1"/>
            </a:solidFill>
          </a:endParaRPr>
        </a:p>
      </dsp:txBody>
      <dsp:txXfrm>
        <a:off x="1030124" y="2625114"/>
        <a:ext cx="10268676" cy="525162"/>
      </dsp:txXfrm>
    </dsp:sp>
    <dsp:sp modelId="{9E3A0DE1-B957-44C2-9BF1-6D7F3A2502E6}">
      <dsp:nvSpPr>
        <dsp:cNvPr id="0" name=""/>
        <dsp:cNvSpPr/>
      </dsp:nvSpPr>
      <dsp:spPr>
        <a:xfrm>
          <a:off x="701897" y="2559469"/>
          <a:ext cx="656453" cy="65645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29297-6D1D-4F8B-8ECC-280BE53D3EE6}">
      <dsp:nvSpPr>
        <dsp:cNvPr id="0" name=""/>
        <dsp:cNvSpPr/>
      </dsp:nvSpPr>
      <dsp:spPr>
        <a:xfrm>
          <a:off x="832589" y="3412758"/>
          <a:ext cx="10466211" cy="525162"/>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48" tIns="27940" rIns="27940" bIns="27940" numCol="1" spcCol="1270" anchor="ctr" anchorCtr="0">
          <a:noAutofit/>
        </a:bodyPr>
        <a:lstStyle/>
        <a:p>
          <a:pPr marL="0" lvl="0" indent="0" algn="just" defTabSz="488950">
            <a:lnSpc>
              <a:spcPct val="90000"/>
            </a:lnSpc>
            <a:spcBef>
              <a:spcPct val="0"/>
            </a:spcBef>
            <a:spcAft>
              <a:spcPct val="35000"/>
            </a:spcAft>
            <a:buNone/>
            <a:defRPr cap="all"/>
          </a:pPr>
          <a:r>
            <a:rPr lang="en-IN" sz="1100" kern="1200" dirty="0">
              <a:solidFill>
                <a:schemeClr val="accent1"/>
              </a:solidFill>
            </a:rPr>
            <a:t>any place visited by the employee arising out of or during the course of employment including transportation provided by the employer for undertaking such journey</a:t>
          </a:r>
          <a:endParaRPr lang="en-US" sz="1100" kern="1200" dirty="0">
            <a:solidFill>
              <a:schemeClr val="accent1"/>
            </a:solidFill>
          </a:endParaRPr>
        </a:p>
      </dsp:txBody>
      <dsp:txXfrm>
        <a:off x="832589" y="3412758"/>
        <a:ext cx="10466211" cy="525162"/>
      </dsp:txXfrm>
    </dsp:sp>
    <dsp:sp modelId="{79F512CA-CF82-4838-8D30-322760751719}">
      <dsp:nvSpPr>
        <dsp:cNvPr id="0" name=""/>
        <dsp:cNvSpPr/>
      </dsp:nvSpPr>
      <dsp:spPr>
        <a:xfrm>
          <a:off x="504363" y="3347113"/>
          <a:ext cx="656453" cy="65645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CF177-AE00-4122-BDC6-E33C5D206C60}">
      <dsp:nvSpPr>
        <dsp:cNvPr id="0" name=""/>
        <dsp:cNvSpPr/>
      </dsp:nvSpPr>
      <dsp:spPr>
        <a:xfrm>
          <a:off x="400607" y="4200402"/>
          <a:ext cx="10898193" cy="525162"/>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48" tIns="27940" rIns="27940" bIns="27940" numCol="1" spcCol="1270" anchor="ctr" anchorCtr="0">
          <a:noAutofit/>
        </a:bodyPr>
        <a:lstStyle/>
        <a:p>
          <a:pPr marL="0" lvl="0" indent="0" algn="l" defTabSz="488950">
            <a:lnSpc>
              <a:spcPct val="90000"/>
            </a:lnSpc>
            <a:spcBef>
              <a:spcPct val="0"/>
            </a:spcBef>
            <a:spcAft>
              <a:spcPct val="35000"/>
            </a:spcAft>
            <a:buNone/>
            <a:defRPr cap="all"/>
          </a:pPr>
          <a:r>
            <a:rPr lang="en-IN" sz="1100" kern="1200" dirty="0">
              <a:solidFill>
                <a:schemeClr val="accent1"/>
              </a:solidFill>
            </a:rPr>
            <a:t>a dwelling place or a house</a:t>
          </a:r>
          <a:endParaRPr lang="en-US" sz="1100" kern="1200" dirty="0">
            <a:solidFill>
              <a:schemeClr val="accent1"/>
            </a:solidFill>
          </a:endParaRPr>
        </a:p>
      </dsp:txBody>
      <dsp:txXfrm>
        <a:off x="400607" y="4200402"/>
        <a:ext cx="10898193" cy="525162"/>
      </dsp:txXfrm>
    </dsp:sp>
    <dsp:sp modelId="{5AC8910B-DBAC-4516-BC75-DD3C17B006E7}">
      <dsp:nvSpPr>
        <dsp:cNvPr id="0" name=""/>
        <dsp:cNvSpPr/>
      </dsp:nvSpPr>
      <dsp:spPr>
        <a:xfrm>
          <a:off x="72380" y="4134757"/>
          <a:ext cx="656453" cy="65645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D735A-B4D0-4D32-B437-C63B741C5977}"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8EE53-E9A0-4B36-8524-DAC5BC8D059A}" type="slidenum">
              <a:rPr lang="en-US" smtClean="0"/>
              <a:t>‹#›</a:t>
            </a:fld>
            <a:endParaRPr lang="en-US"/>
          </a:p>
        </p:txBody>
      </p:sp>
    </p:spTree>
    <p:extLst>
      <p:ext uri="{BB962C8B-B14F-4D97-AF65-F5344CB8AC3E}">
        <p14:creationId xmlns:p14="http://schemas.microsoft.com/office/powerpoint/2010/main" val="144407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908984-C504-4FEE-A78F-0CC38ADCEA33}"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29845" y="0"/>
            <a:ext cx="1062155" cy="261257"/>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4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D1DF12-1F60-456C-9C04-B4818BDAAE7F}" type="datetime1">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383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A974A324-91A9-4EBA-B9F6-13BEE59C931A}"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77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EB1D4B98-41A3-487F-B26F-02FEF1300186}" type="datetime1">
              <a:rPr lang="en-US" smtClean="0"/>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9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CFC58-767E-4E3C-988B-B8F7FB0F8944}"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69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D41E63-56AF-46A6-B3DF-9536D6F59BF5}"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29845" y="7415"/>
            <a:ext cx="1062155" cy="258363"/>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59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3664A-CBA3-46AD-ABF0-D427E91A778F}"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13758" y="19325"/>
            <a:ext cx="1062155" cy="245300"/>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97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19622D-DF6A-4379-A365-7F838535EB64}"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29845" y="2"/>
            <a:ext cx="1062155" cy="287382"/>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2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46B13B-5A80-4D37-8A55-DDB244525BD1}" type="datetime1">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129845" y="7310"/>
            <a:ext cx="1062155" cy="259567"/>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7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E02BDE-72F4-4A3B-A839-F20D591AD117}" type="datetime1">
              <a:rPr lang="en-US" smtClean="0"/>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129843" y="21578"/>
            <a:ext cx="1062155" cy="245300"/>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48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1439B-9311-4DA2-9885-C1579D68B574}" type="datetime1">
              <a:rPr lang="en-US" smtClean="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129845" y="0"/>
            <a:ext cx="1062155" cy="287383"/>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7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431F1-98C3-4717-94A0-3C36EE56C355}" type="datetime1">
              <a:rPr lang="en-US" smtClean="0"/>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129845" y="1"/>
            <a:ext cx="1062155" cy="248194"/>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99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90018E-B27F-47A0-A501-6C279A27263A}" type="datetime1">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170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CCF60FEA-B770-47E4-8064-0FDB9662F9DB}" type="datetime1">
              <a:rPr lang="en-US" smtClean="0"/>
              <a:t>1/19/2019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11129845" y="0"/>
            <a:ext cx="1062155" cy="313509"/>
          </a:xfrm>
        </p:spPr>
        <p:txBody>
          <a:bodyPr/>
          <a:lstStyle>
            <a:lvl1pPr>
              <a:defRPr sz="1200">
                <a:solidFill>
                  <a:sysClr val="windowText" lastClr="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7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8EEF7D7-ECB7-4983-8028-EA3E978A8597}" type="datetime1">
              <a:rPr lang="en-US" smtClean="0"/>
              <a:t>1/19/2019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26859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saveindianfamily.in/" TargetMode="External"/><Relationship Id="rId5" Type="http://schemas.openxmlformats.org/officeDocument/2006/relationships/hyperlink" Target="http://www.savefamily.in/" TargetMode="External"/><Relationship Id="rId4" Type="http://schemas.openxmlformats.org/officeDocument/2006/relationships/hyperlink" Target="http://www.menwelfare.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bloomberg.com/news/articles/2018-12-03/a-wall-street-rule-for-the-metoo-era-avoid-women-at-all-cos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conomictimes.indiatimes.com/special-report/even-men-arent-safe-from-sexual-harassment-at-workplace-survey/articleshow/6389438.c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tif"/><Relationship Id="rId4" Type="http://schemas.openxmlformats.org/officeDocument/2006/relationships/diagramLayout" Target="../diagrams/layout1.xml"/><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mailto:sifhelpline@gmail.com" TargetMode="External"/><Relationship Id="rId5" Type="http://schemas.openxmlformats.org/officeDocument/2006/relationships/hyperlink" Target="mailto:contactsavefamily@gmail.com" TargetMode="External"/><Relationship Id="rId4" Type="http://schemas.openxmlformats.org/officeDocument/2006/relationships/hyperlink" Target="mailto:menwelfaretrust@gmail.com"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pic>
        <p:nvPicPr>
          <p:cNvPr id="5" name="Picture 4" descr="Group of coworkers collaborating around a table">
            <a:extLst>
              <a:ext uri="{FF2B5EF4-FFF2-40B4-BE49-F238E27FC236}">
                <a16:creationId xmlns:a16="http://schemas.microsoft.com/office/drawing/2014/main" id="{FB5DBD6C-E8A8-B349-AC85-61C44AAEA056}"/>
              </a:ext>
            </a:extLst>
          </p:cNvPr>
          <p:cNvPicPr>
            <a:picLocks noChangeAspect="1"/>
          </p:cNvPicPr>
          <p:nvPr/>
        </p:nvPicPr>
        <p:blipFill rotWithShape="1">
          <a:blip r:embed="rId2" cstate="screen">
            <a:duotone>
              <a:prstClr val="black"/>
              <a:schemeClr val="tx2">
                <a:tint val="45000"/>
                <a:satMod val="400000"/>
              </a:schemeClr>
            </a:duotone>
            <a:alphaModFix/>
            <a:extLst>
              <a:ext uri="{BEBA8EAE-BF5A-486C-A8C5-ECC9F3942E4B}">
                <a14:imgProps xmlns:a14="http://schemas.microsoft.com/office/drawing/2010/main">
                  <a14:imgLayer r:embed="rId3">
                    <a14:imgEffect>
                      <a14:brightnessContrast bright="-46000"/>
                    </a14:imgEffect>
                  </a14:imgLayer>
                </a14:imgProps>
              </a:ext>
              <a:ext uri="{28A0092B-C50C-407E-A947-70E740481C1C}">
                <a14:useLocalDpi xmlns:a14="http://schemas.microsoft.com/office/drawing/2010/main"/>
              </a:ext>
            </a:extLst>
          </a:blip>
          <a:srcRect/>
          <a:stretch/>
        </p:blipFill>
        <p:spPr>
          <a:xfrm>
            <a:off x="330456" y="414458"/>
            <a:ext cx="11531088" cy="6029084"/>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810001" y="4425120"/>
            <a:ext cx="10572000" cy="694862"/>
          </a:xfrm>
        </p:spPr>
        <p:txBody>
          <a:bodyPr>
            <a:noAutofit/>
          </a:bodyPr>
          <a:lstStyle/>
          <a:p>
            <a:pPr algn="r">
              <a:lnSpc>
                <a:spcPct val="90000"/>
              </a:lnSpc>
            </a:pPr>
            <a:r>
              <a:rPr lang="en-US" sz="7200" dirty="0"/>
              <a:t>Workplace Harassment</a:t>
            </a:r>
            <a:br>
              <a:rPr lang="en-US" sz="7200" dirty="0"/>
            </a:br>
            <a:r>
              <a:rPr lang="en-US" sz="4800" dirty="0"/>
              <a:t>the other side</a:t>
            </a:r>
            <a:endParaRPr lang="en-US" sz="7200" dirty="0"/>
          </a:p>
        </p:txBody>
      </p:sp>
      <p:sp>
        <p:nvSpPr>
          <p:cNvPr id="4" name="Subtitle 3">
            <a:extLst>
              <a:ext uri="{FF2B5EF4-FFF2-40B4-BE49-F238E27FC236}">
                <a16:creationId xmlns:a16="http://schemas.microsoft.com/office/drawing/2014/main" id="{9CA982C5-8822-5F41-B151-CBFC3278D992}"/>
              </a:ext>
            </a:extLst>
          </p:cNvPr>
          <p:cNvSpPr>
            <a:spLocks noGrp="1"/>
          </p:cNvSpPr>
          <p:nvPr>
            <p:ph type="subTitle" idx="1"/>
          </p:nvPr>
        </p:nvSpPr>
        <p:spPr>
          <a:xfrm>
            <a:off x="810001" y="5141843"/>
            <a:ext cx="10572000" cy="1301699"/>
          </a:xfrm>
        </p:spPr>
        <p:txBody>
          <a:bodyPr>
            <a:normAutofit/>
          </a:bodyPr>
          <a:lstStyle/>
          <a:p>
            <a:r>
              <a:rPr lang="en-US" dirty="0"/>
              <a:t>Presenters: </a:t>
            </a:r>
          </a:p>
          <a:p>
            <a:r>
              <a:rPr lang="en-US" dirty="0">
                <a:hlinkClick r:id="rId4"/>
              </a:rPr>
              <a:t>Men Welfare Trust</a:t>
            </a:r>
            <a:r>
              <a:rPr lang="en-US" dirty="0"/>
              <a:t> &amp; </a:t>
            </a:r>
            <a:r>
              <a:rPr lang="en-US" dirty="0">
                <a:hlinkClick r:id="rId5"/>
              </a:rPr>
              <a:t>Save Family Foundation</a:t>
            </a:r>
            <a:r>
              <a:rPr lang="en-US" dirty="0"/>
              <a:t> (part of </a:t>
            </a:r>
            <a:r>
              <a:rPr lang="en-US" dirty="0">
                <a:hlinkClick r:id="rId6"/>
              </a:rPr>
              <a:t>Save Indian Family</a:t>
            </a:r>
            <a:r>
              <a:rPr lang="en-US" dirty="0"/>
              <a:t> Movement)</a:t>
            </a:r>
          </a:p>
          <a:p>
            <a:pPr algn="r"/>
            <a:r>
              <a:rPr lang="en-US" dirty="0"/>
              <a:t>Date: 20/Jan/2019</a:t>
            </a:r>
          </a:p>
        </p:txBody>
      </p:sp>
      <p:sp>
        <p:nvSpPr>
          <p:cNvPr id="3" name="Slide Number Placeholder 2">
            <a:extLst>
              <a:ext uri="{FF2B5EF4-FFF2-40B4-BE49-F238E27FC236}">
                <a16:creationId xmlns:a16="http://schemas.microsoft.com/office/drawing/2014/main" id="{0F66A13C-A39E-4316-918E-6D4C90A00EB0}"/>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98402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A913-E961-45DD-9174-E51C913CCCE0}"/>
              </a:ext>
            </a:extLst>
          </p:cNvPr>
          <p:cNvSpPr>
            <a:spLocks noGrp="1"/>
          </p:cNvSpPr>
          <p:nvPr>
            <p:ph type="title"/>
          </p:nvPr>
        </p:nvSpPr>
        <p:spPr/>
        <p:txBody>
          <a:bodyPr/>
          <a:lstStyle/>
          <a:p>
            <a:r>
              <a:rPr lang="en-US" dirty="0"/>
              <a:t>Process</a:t>
            </a:r>
          </a:p>
        </p:txBody>
      </p:sp>
      <p:sp>
        <p:nvSpPr>
          <p:cNvPr id="6" name="Rectangle: Rounded Corners 5">
            <a:extLst>
              <a:ext uri="{FF2B5EF4-FFF2-40B4-BE49-F238E27FC236}">
                <a16:creationId xmlns:a16="http://schemas.microsoft.com/office/drawing/2014/main" id="{878F9B6D-172E-47A8-9DCE-2343507C9EA7}"/>
              </a:ext>
            </a:extLst>
          </p:cNvPr>
          <p:cNvSpPr/>
          <p:nvPr/>
        </p:nvSpPr>
        <p:spPr>
          <a:xfrm>
            <a:off x="278296" y="2431776"/>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Complaint</a:t>
            </a:r>
          </a:p>
        </p:txBody>
      </p:sp>
      <p:sp>
        <p:nvSpPr>
          <p:cNvPr id="7" name="Diamond 6">
            <a:extLst>
              <a:ext uri="{FF2B5EF4-FFF2-40B4-BE49-F238E27FC236}">
                <a16:creationId xmlns:a16="http://schemas.microsoft.com/office/drawing/2014/main" id="{175E994D-E4A8-4074-9AB1-C07A98330FB8}"/>
              </a:ext>
            </a:extLst>
          </p:cNvPr>
          <p:cNvSpPr/>
          <p:nvPr/>
        </p:nvSpPr>
        <p:spPr>
          <a:xfrm>
            <a:off x="2173357" y="2001081"/>
            <a:ext cx="1219200" cy="1311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Can she write?</a:t>
            </a:r>
          </a:p>
        </p:txBody>
      </p:sp>
      <p:cxnSp>
        <p:nvCxnSpPr>
          <p:cNvPr id="12" name="Connector: Elbow 11">
            <a:extLst>
              <a:ext uri="{FF2B5EF4-FFF2-40B4-BE49-F238E27FC236}">
                <a16:creationId xmlns:a16="http://schemas.microsoft.com/office/drawing/2014/main" id="{BF3A62C0-41F9-4BC0-85AA-BAD6A2C91AFE}"/>
              </a:ext>
            </a:extLst>
          </p:cNvPr>
          <p:cNvCxnSpPr>
            <a:cxnSpLocks/>
            <a:stCxn id="6" idx="3"/>
            <a:endCxn id="7" idx="1"/>
          </p:cNvCxnSpPr>
          <p:nvPr/>
        </p:nvCxnSpPr>
        <p:spPr>
          <a:xfrm>
            <a:off x="1590261" y="2657063"/>
            <a:ext cx="583096" cy="1"/>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14195496-1B90-429D-8451-F4A554029130}"/>
              </a:ext>
            </a:extLst>
          </p:cNvPr>
          <p:cNvSpPr/>
          <p:nvPr/>
        </p:nvSpPr>
        <p:spPr>
          <a:xfrm>
            <a:off x="5440016" y="2431778"/>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ICC / LCC</a:t>
            </a:r>
          </a:p>
        </p:txBody>
      </p:sp>
      <p:cxnSp>
        <p:nvCxnSpPr>
          <p:cNvPr id="18" name="Connector: Elbow 17" title="YES">
            <a:extLst>
              <a:ext uri="{FF2B5EF4-FFF2-40B4-BE49-F238E27FC236}">
                <a16:creationId xmlns:a16="http://schemas.microsoft.com/office/drawing/2014/main" id="{6B005D1A-D84D-4D6A-A6B0-299FAD2F0FD3}"/>
              </a:ext>
            </a:extLst>
          </p:cNvPr>
          <p:cNvCxnSpPr>
            <a:cxnSpLocks/>
            <a:stCxn id="7" idx="3"/>
            <a:endCxn id="17" idx="1"/>
          </p:cNvCxnSpPr>
          <p:nvPr/>
        </p:nvCxnSpPr>
        <p:spPr>
          <a:xfrm>
            <a:off x="3392557" y="2657064"/>
            <a:ext cx="2047459" cy="1"/>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8AC840-978A-40CC-9C3E-25BECB3E16D4}"/>
              </a:ext>
            </a:extLst>
          </p:cNvPr>
          <p:cNvSpPr txBox="1"/>
          <p:nvPr/>
        </p:nvSpPr>
        <p:spPr>
          <a:xfrm>
            <a:off x="3277324" y="2380066"/>
            <a:ext cx="434734" cy="276999"/>
          </a:xfrm>
          <a:prstGeom prst="rect">
            <a:avLst/>
          </a:prstGeom>
          <a:noFill/>
        </p:spPr>
        <p:txBody>
          <a:bodyPr wrap="none" rtlCol="0">
            <a:spAutoFit/>
          </a:bodyPr>
          <a:lstStyle/>
          <a:p>
            <a:r>
              <a:rPr lang="en-US" sz="1200" dirty="0"/>
              <a:t>Yes</a:t>
            </a:r>
          </a:p>
        </p:txBody>
      </p:sp>
      <p:sp>
        <p:nvSpPr>
          <p:cNvPr id="26" name="Rectangle: Rounded Corners 25">
            <a:extLst>
              <a:ext uri="{FF2B5EF4-FFF2-40B4-BE49-F238E27FC236}">
                <a16:creationId xmlns:a16="http://schemas.microsoft.com/office/drawing/2014/main" id="{7AB48D88-E05C-4391-9BDB-447AD63C4570}"/>
              </a:ext>
            </a:extLst>
          </p:cNvPr>
          <p:cNvSpPr/>
          <p:nvPr/>
        </p:nvSpPr>
        <p:spPr>
          <a:xfrm>
            <a:off x="3673595" y="3087759"/>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ICC/LCC to write</a:t>
            </a:r>
          </a:p>
        </p:txBody>
      </p:sp>
      <p:cxnSp>
        <p:nvCxnSpPr>
          <p:cNvPr id="27" name="Connector: Elbow 26">
            <a:extLst>
              <a:ext uri="{FF2B5EF4-FFF2-40B4-BE49-F238E27FC236}">
                <a16:creationId xmlns:a16="http://schemas.microsoft.com/office/drawing/2014/main" id="{E228D16B-77FE-46AC-BA96-0FC4AB23FBE2}"/>
              </a:ext>
            </a:extLst>
          </p:cNvPr>
          <p:cNvCxnSpPr>
            <a:cxnSpLocks/>
            <a:stCxn id="7" idx="2"/>
            <a:endCxn id="26" idx="1"/>
          </p:cNvCxnSpPr>
          <p:nvPr/>
        </p:nvCxnSpPr>
        <p:spPr>
          <a:xfrm rot="16200000" flipH="1">
            <a:off x="3228276" y="2867727"/>
            <a:ext cx="12700" cy="890638"/>
          </a:xfrm>
          <a:prstGeom prst="bentConnector4">
            <a:avLst>
              <a:gd name="adj1" fmla="val 78268"/>
              <a:gd name="adj2" fmla="val 84223"/>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F56FAA4-3AE1-40DF-AABD-CA5E2E7585D7}"/>
              </a:ext>
            </a:extLst>
          </p:cNvPr>
          <p:cNvCxnSpPr>
            <a:cxnSpLocks/>
            <a:stCxn id="26" idx="3"/>
          </p:cNvCxnSpPr>
          <p:nvPr/>
        </p:nvCxnSpPr>
        <p:spPr>
          <a:xfrm flipV="1">
            <a:off x="4985560" y="2951926"/>
            <a:ext cx="1242962" cy="361120"/>
          </a:xfrm>
          <a:prstGeom prst="bentConnector3">
            <a:avLst>
              <a:gd name="adj1" fmla="val 10011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6" name="Diamond 35">
            <a:extLst>
              <a:ext uri="{FF2B5EF4-FFF2-40B4-BE49-F238E27FC236}">
                <a16:creationId xmlns:a16="http://schemas.microsoft.com/office/drawing/2014/main" id="{E28F018C-AAF8-4A86-836F-317A6AEEE6B0}"/>
              </a:ext>
            </a:extLst>
          </p:cNvPr>
          <p:cNvSpPr/>
          <p:nvPr/>
        </p:nvSpPr>
        <p:spPr>
          <a:xfrm>
            <a:off x="7666380" y="2004669"/>
            <a:ext cx="1451115" cy="1311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Delay more than 3 months?</a:t>
            </a:r>
          </a:p>
        </p:txBody>
      </p:sp>
      <p:cxnSp>
        <p:nvCxnSpPr>
          <p:cNvPr id="37" name="Connector: Elbow 36">
            <a:extLst>
              <a:ext uri="{FF2B5EF4-FFF2-40B4-BE49-F238E27FC236}">
                <a16:creationId xmlns:a16="http://schemas.microsoft.com/office/drawing/2014/main" id="{FF2B5090-96E1-4265-BB97-AD1CF4F670BE}"/>
              </a:ext>
            </a:extLst>
          </p:cNvPr>
          <p:cNvCxnSpPr>
            <a:cxnSpLocks/>
            <a:stCxn id="17" idx="3"/>
            <a:endCxn id="36" idx="1"/>
          </p:cNvCxnSpPr>
          <p:nvPr/>
        </p:nvCxnSpPr>
        <p:spPr>
          <a:xfrm>
            <a:off x="6751981" y="2657065"/>
            <a:ext cx="914399" cy="3587"/>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0429A877-C213-47E7-B271-5D99299E9667}"/>
              </a:ext>
            </a:extLst>
          </p:cNvPr>
          <p:cNvSpPr/>
          <p:nvPr/>
        </p:nvSpPr>
        <p:spPr>
          <a:xfrm>
            <a:off x="10522221" y="3538333"/>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Accepted Complaint</a:t>
            </a:r>
          </a:p>
        </p:txBody>
      </p:sp>
      <p:cxnSp>
        <p:nvCxnSpPr>
          <p:cNvPr id="43" name="Connector: Elbow 42">
            <a:extLst>
              <a:ext uri="{FF2B5EF4-FFF2-40B4-BE49-F238E27FC236}">
                <a16:creationId xmlns:a16="http://schemas.microsoft.com/office/drawing/2014/main" id="{2897A636-503B-444C-A48B-B3DE225550CA}"/>
              </a:ext>
            </a:extLst>
          </p:cNvPr>
          <p:cNvCxnSpPr>
            <a:cxnSpLocks/>
            <a:stCxn id="36" idx="2"/>
            <a:endCxn id="42" idx="1"/>
          </p:cNvCxnSpPr>
          <p:nvPr/>
        </p:nvCxnSpPr>
        <p:spPr>
          <a:xfrm rot="16200000" flipH="1">
            <a:off x="9233586" y="2474985"/>
            <a:ext cx="446986" cy="2130283"/>
          </a:xfrm>
          <a:prstGeom prst="bentConnector2">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6" name="Diamond 45">
            <a:extLst>
              <a:ext uri="{FF2B5EF4-FFF2-40B4-BE49-F238E27FC236}">
                <a16:creationId xmlns:a16="http://schemas.microsoft.com/office/drawing/2014/main" id="{0895EBC0-3331-42EA-9269-57FCB9C13080}"/>
              </a:ext>
            </a:extLst>
          </p:cNvPr>
          <p:cNvSpPr/>
          <p:nvPr/>
        </p:nvSpPr>
        <p:spPr>
          <a:xfrm>
            <a:off x="9528311" y="2001080"/>
            <a:ext cx="1451115" cy="1311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ICC / LCC ok with delay?</a:t>
            </a:r>
          </a:p>
        </p:txBody>
      </p:sp>
      <p:cxnSp>
        <p:nvCxnSpPr>
          <p:cNvPr id="47" name="Connector: Elbow 46">
            <a:extLst>
              <a:ext uri="{FF2B5EF4-FFF2-40B4-BE49-F238E27FC236}">
                <a16:creationId xmlns:a16="http://schemas.microsoft.com/office/drawing/2014/main" id="{2069FAA9-E071-4806-87AF-771C80E16091}"/>
              </a:ext>
            </a:extLst>
          </p:cNvPr>
          <p:cNvCxnSpPr>
            <a:cxnSpLocks/>
            <a:stCxn id="36" idx="3"/>
            <a:endCxn id="46" idx="1"/>
          </p:cNvCxnSpPr>
          <p:nvPr/>
        </p:nvCxnSpPr>
        <p:spPr>
          <a:xfrm flipV="1">
            <a:off x="9117495" y="2657063"/>
            <a:ext cx="410816" cy="3589"/>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1B4EB901-88D9-428A-8283-CDA6175C0210}"/>
              </a:ext>
            </a:extLst>
          </p:cNvPr>
          <p:cNvCxnSpPr>
            <a:cxnSpLocks/>
            <a:stCxn id="46" idx="2"/>
            <a:endCxn id="42" idx="0"/>
          </p:cNvCxnSpPr>
          <p:nvPr/>
        </p:nvCxnSpPr>
        <p:spPr>
          <a:xfrm rot="16200000" flipH="1">
            <a:off x="10603392" y="2963521"/>
            <a:ext cx="225288" cy="924335"/>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5108D7B5-C60C-4573-8D2E-08CA66FEF56F}"/>
              </a:ext>
            </a:extLst>
          </p:cNvPr>
          <p:cNvCxnSpPr>
            <a:cxnSpLocks/>
            <a:stCxn id="46" idx="3"/>
          </p:cNvCxnSpPr>
          <p:nvPr/>
        </p:nvCxnSpPr>
        <p:spPr>
          <a:xfrm flipV="1">
            <a:off x="10979426" y="2652609"/>
            <a:ext cx="596344" cy="4454"/>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E09312A-3DA6-40C5-9D2D-FC438DD0664E}"/>
              </a:ext>
            </a:extLst>
          </p:cNvPr>
          <p:cNvSpPr txBox="1"/>
          <p:nvPr/>
        </p:nvSpPr>
        <p:spPr>
          <a:xfrm>
            <a:off x="2303287" y="3180896"/>
            <a:ext cx="399468" cy="276999"/>
          </a:xfrm>
          <a:prstGeom prst="rect">
            <a:avLst/>
          </a:prstGeom>
          <a:noFill/>
        </p:spPr>
        <p:txBody>
          <a:bodyPr wrap="none" rtlCol="0">
            <a:spAutoFit/>
          </a:bodyPr>
          <a:lstStyle/>
          <a:p>
            <a:r>
              <a:rPr lang="en-US" sz="1200" dirty="0"/>
              <a:t>No</a:t>
            </a:r>
          </a:p>
        </p:txBody>
      </p:sp>
      <p:sp>
        <p:nvSpPr>
          <p:cNvPr id="56" name="TextBox 55">
            <a:extLst>
              <a:ext uri="{FF2B5EF4-FFF2-40B4-BE49-F238E27FC236}">
                <a16:creationId xmlns:a16="http://schemas.microsoft.com/office/drawing/2014/main" id="{5C5DD24C-E874-4846-80D6-C42644CA364F}"/>
              </a:ext>
            </a:extLst>
          </p:cNvPr>
          <p:cNvSpPr txBox="1"/>
          <p:nvPr/>
        </p:nvSpPr>
        <p:spPr>
          <a:xfrm>
            <a:off x="8967959" y="2377405"/>
            <a:ext cx="434734" cy="276999"/>
          </a:xfrm>
          <a:prstGeom prst="rect">
            <a:avLst/>
          </a:prstGeom>
          <a:noFill/>
        </p:spPr>
        <p:txBody>
          <a:bodyPr wrap="none" rtlCol="0">
            <a:spAutoFit/>
          </a:bodyPr>
          <a:lstStyle/>
          <a:p>
            <a:r>
              <a:rPr lang="en-US" sz="1200" dirty="0"/>
              <a:t>Yes</a:t>
            </a:r>
          </a:p>
        </p:txBody>
      </p:sp>
      <p:sp>
        <p:nvSpPr>
          <p:cNvPr id="57" name="TextBox 56">
            <a:extLst>
              <a:ext uri="{FF2B5EF4-FFF2-40B4-BE49-F238E27FC236}">
                <a16:creationId xmlns:a16="http://schemas.microsoft.com/office/drawing/2014/main" id="{5F25D241-294F-46E0-9274-1DC61BDA4F44}"/>
              </a:ext>
            </a:extLst>
          </p:cNvPr>
          <p:cNvSpPr txBox="1"/>
          <p:nvPr/>
        </p:nvSpPr>
        <p:spPr>
          <a:xfrm>
            <a:off x="7993922" y="3178235"/>
            <a:ext cx="399468" cy="276999"/>
          </a:xfrm>
          <a:prstGeom prst="rect">
            <a:avLst/>
          </a:prstGeom>
          <a:noFill/>
        </p:spPr>
        <p:txBody>
          <a:bodyPr wrap="none" rtlCol="0">
            <a:spAutoFit/>
          </a:bodyPr>
          <a:lstStyle/>
          <a:p>
            <a:r>
              <a:rPr lang="en-US" sz="1200" dirty="0"/>
              <a:t>No</a:t>
            </a:r>
          </a:p>
        </p:txBody>
      </p:sp>
      <p:sp>
        <p:nvSpPr>
          <p:cNvPr id="58" name="TextBox 57">
            <a:extLst>
              <a:ext uri="{FF2B5EF4-FFF2-40B4-BE49-F238E27FC236}">
                <a16:creationId xmlns:a16="http://schemas.microsoft.com/office/drawing/2014/main" id="{9F570D35-84F8-4946-BB1B-6D20F83A7683}"/>
              </a:ext>
            </a:extLst>
          </p:cNvPr>
          <p:cNvSpPr txBox="1"/>
          <p:nvPr/>
        </p:nvSpPr>
        <p:spPr>
          <a:xfrm>
            <a:off x="10811592" y="2377404"/>
            <a:ext cx="399468" cy="276999"/>
          </a:xfrm>
          <a:prstGeom prst="rect">
            <a:avLst/>
          </a:prstGeom>
          <a:noFill/>
        </p:spPr>
        <p:txBody>
          <a:bodyPr wrap="none" rtlCol="0">
            <a:spAutoFit/>
          </a:bodyPr>
          <a:lstStyle/>
          <a:p>
            <a:r>
              <a:rPr lang="en-US" sz="1200" dirty="0"/>
              <a:t>No</a:t>
            </a:r>
          </a:p>
        </p:txBody>
      </p:sp>
      <p:sp>
        <p:nvSpPr>
          <p:cNvPr id="59" name="TextBox 58">
            <a:extLst>
              <a:ext uri="{FF2B5EF4-FFF2-40B4-BE49-F238E27FC236}">
                <a16:creationId xmlns:a16="http://schemas.microsoft.com/office/drawing/2014/main" id="{7165155A-18D1-41EE-9DCE-F8456209E6A6}"/>
              </a:ext>
            </a:extLst>
          </p:cNvPr>
          <p:cNvSpPr txBox="1"/>
          <p:nvPr/>
        </p:nvSpPr>
        <p:spPr>
          <a:xfrm>
            <a:off x="9809917" y="3178235"/>
            <a:ext cx="434734" cy="276999"/>
          </a:xfrm>
          <a:prstGeom prst="rect">
            <a:avLst/>
          </a:prstGeom>
          <a:noFill/>
        </p:spPr>
        <p:txBody>
          <a:bodyPr wrap="none" rtlCol="0">
            <a:spAutoFit/>
          </a:bodyPr>
          <a:lstStyle/>
          <a:p>
            <a:r>
              <a:rPr lang="en-US" sz="1200" dirty="0"/>
              <a:t>Yes</a:t>
            </a:r>
          </a:p>
        </p:txBody>
      </p:sp>
      <p:pic>
        <p:nvPicPr>
          <p:cNvPr id="2050" name="Picture 2" descr="Image result for court building clipart black and white">
            <a:extLst>
              <a:ext uri="{FF2B5EF4-FFF2-40B4-BE49-F238E27FC236}">
                <a16:creationId xmlns:a16="http://schemas.microsoft.com/office/drawing/2014/main" id="{9B54732A-3E61-4892-9ED0-1AF66561776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55012" y="2701704"/>
            <a:ext cx="399468" cy="382469"/>
          </a:xfrm>
          <a:prstGeom prst="rect">
            <a:avLst/>
          </a:prstGeom>
          <a:noFill/>
          <a:extLst>
            <a:ext uri="{909E8E84-426E-40DD-AFC4-6F175D3DCCD1}">
              <a14:hiddenFill xmlns:a14="http://schemas.microsoft.com/office/drawing/2010/main">
                <a:solidFill>
                  <a:srgbClr val="FFFFFF"/>
                </a:solidFill>
              </a14:hiddenFill>
            </a:ext>
          </a:extLst>
        </p:spPr>
      </p:pic>
      <p:sp>
        <p:nvSpPr>
          <p:cNvPr id="61" name="Diamond 60">
            <a:extLst>
              <a:ext uri="{FF2B5EF4-FFF2-40B4-BE49-F238E27FC236}">
                <a16:creationId xmlns:a16="http://schemas.microsoft.com/office/drawing/2014/main" id="{73622025-76F2-43C4-8122-551958C79A24}"/>
              </a:ext>
            </a:extLst>
          </p:cNvPr>
          <p:cNvSpPr/>
          <p:nvPr/>
        </p:nvSpPr>
        <p:spPr>
          <a:xfrm>
            <a:off x="10459295" y="4412427"/>
            <a:ext cx="1437819" cy="1311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No Money Settlement?</a:t>
            </a:r>
          </a:p>
        </p:txBody>
      </p:sp>
      <p:cxnSp>
        <p:nvCxnSpPr>
          <p:cNvPr id="62" name="Connector: Elbow 61">
            <a:extLst>
              <a:ext uri="{FF2B5EF4-FFF2-40B4-BE49-F238E27FC236}">
                <a16:creationId xmlns:a16="http://schemas.microsoft.com/office/drawing/2014/main" id="{D66AE69C-CC76-4E25-A031-784203EF3DF7}"/>
              </a:ext>
            </a:extLst>
          </p:cNvPr>
          <p:cNvCxnSpPr>
            <a:cxnSpLocks/>
            <a:stCxn id="42" idx="2"/>
            <a:endCxn id="61" idx="0"/>
          </p:cNvCxnSpPr>
          <p:nvPr/>
        </p:nvCxnSpPr>
        <p:spPr>
          <a:xfrm rot="16200000" flipH="1">
            <a:off x="10966444" y="4200666"/>
            <a:ext cx="423520" cy="1"/>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8FFC0F01-753A-4B33-BC9C-1FD60C1D1FF4}"/>
              </a:ext>
            </a:extLst>
          </p:cNvPr>
          <p:cNvSpPr/>
          <p:nvPr/>
        </p:nvSpPr>
        <p:spPr>
          <a:xfrm>
            <a:off x="10528572" y="6154262"/>
            <a:ext cx="1311965" cy="4505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Close &amp; give copies</a:t>
            </a:r>
          </a:p>
        </p:txBody>
      </p:sp>
      <p:cxnSp>
        <p:nvCxnSpPr>
          <p:cNvPr id="68" name="Connector: Elbow 67">
            <a:extLst>
              <a:ext uri="{FF2B5EF4-FFF2-40B4-BE49-F238E27FC236}">
                <a16:creationId xmlns:a16="http://schemas.microsoft.com/office/drawing/2014/main" id="{7C79A5AD-0553-43EE-B988-47CFFB860903}"/>
              </a:ext>
            </a:extLst>
          </p:cNvPr>
          <p:cNvCxnSpPr>
            <a:cxnSpLocks/>
            <a:stCxn id="61" idx="2"/>
            <a:endCxn id="67" idx="0"/>
          </p:cNvCxnSpPr>
          <p:nvPr/>
        </p:nvCxnSpPr>
        <p:spPr>
          <a:xfrm rot="16200000" flipH="1">
            <a:off x="10966445" y="5936152"/>
            <a:ext cx="429870" cy="6350"/>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052" name="Picture 4" descr="Image result for indian police clipart black and white">
            <a:extLst>
              <a:ext uri="{FF2B5EF4-FFF2-40B4-BE49-F238E27FC236}">
                <a16:creationId xmlns:a16="http://schemas.microsoft.com/office/drawing/2014/main" id="{7031082A-4825-4D33-AFA7-B635D9AE9C22}"/>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36025" y="2085282"/>
            <a:ext cx="396323" cy="53436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685C547B-5FC9-4708-AC9A-E0DAC0274A7A}"/>
              </a:ext>
            </a:extLst>
          </p:cNvPr>
          <p:cNvSpPr txBox="1"/>
          <p:nvPr/>
        </p:nvSpPr>
        <p:spPr>
          <a:xfrm>
            <a:off x="11167270" y="5645900"/>
            <a:ext cx="434734" cy="276999"/>
          </a:xfrm>
          <a:prstGeom prst="rect">
            <a:avLst/>
          </a:prstGeom>
          <a:noFill/>
        </p:spPr>
        <p:txBody>
          <a:bodyPr wrap="none" rtlCol="0">
            <a:spAutoFit/>
          </a:bodyPr>
          <a:lstStyle/>
          <a:p>
            <a:r>
              <a:rPr lang="en-US" sz="1200" dirty="0"/>
              <a:t>Yes</a:t>
            </a:r>
          </a:p>
        </p:txBody>
      </p:sp>
      <p:sp>
        <p:nvSpPr>
          <p:cNvPr id="73" name="Rectangle: Rounded Corners 72">
            <a:extLst>
              <a:ext uri="{FF2B5EF4-FFF2-40B4-BE49-F238E27FC236}">
                <a16:creationId xmlns:a16="http://schemas.microsoft.com/office/drawing/2014/main" id="{B2AC3CA9-FC08-4327-852E-AA8FDA855DAA}"/>
              </a:ext>
            </a:extLst>
          </p:cNvPr>
          <p:cNvSpPr/>
          <p:nvPr/>
        </p:nvSpPr>
        <p:spPr>
          <a:xfrm>
            <a:off x="8670228" y="4843122"/>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Inquiry</a:t>
            </a:r>
          </a:p>
        </p:txBody>
      </p:sp>
      <p:cxnSp>
        <p:nvCxnSpPr>
          <p:cNvPr id="74" name="Connector: Elbow 73">
            <a:extLst>
              <a:ext uri="{FF2B5EF4-FFF2-40B4-BE49-F238E27FC236}">
                <a16:creationId xmlns:a16="http://schemas.microsoft.com/office/drawing/2014/main" id="{3BD8F4A7-6A80-4748-BA56-97D6B309D5A8}"/>
              </a:ext>
            </a:extLst>
          </p:cNvPr>
          <p:cNvCxnSpPr>
            <a:cxnSpLocks/>
            <a:stCxn id="61" idx="1"/>
            <a:endCxn id="73" idx="3"/>
          </p:cNvCxnSpPr>
          <p:nvPr/>
        </p:nvCxnSpPr>
        <p:spPr>
          <a:xfrm rot="10800000">
            <a:off x="9982193" y="5068410"/>
            <a:ext cx="477102" cy="1"/>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5EF1605-28B1-4B86-8538-A25CCB52691E}"/>
              </a:ext>
            </a:extLst>
          </p:cNvPr>
          <p:cNvSpPr txBox="1"/>
          <p:nvPr/>
        </p:nvSpPr>
        <p:spPr>
          <a:xfrm>
            <a:off x="10122754" y="4791413"/>
            <a:ext cx="399468" cy="276999"/>
          </a:xfrm>
          <a:prstGeom prst="rect">
            <a:avLst/>
          </a:prstGeom>
          <a:noFill/>
        </p:spPr>
        <p:txBody>
          <a:bodyPr wrap="none" rtlCol="0">
            <a:spAutoFit/>
          </a:bodyPr>
          <a:lstStyle/>
          <a:p>
            <a:r>
              <a:rPr lang="en-US" sz="1200" dirty="0"/>
              <a:t>No</a:t>
            </a:r>
          </a:p>
        </p:txBody>
      </p:sp>
      <p:pic>
        <p:nvPicPr>
          <p:cNvPr id="2060" name="Picture 12" descr="Image result for working woman clipart black and white">
            <a:extLst>
              <a:ext uri="{FF2B5EF4-FFF2-40B4-BE49-F238E27FC236}">
                <a16:creationId xmlns:a16="http://schemas.microsoft.com/office/drawing/2014/main" id="{DC53976A-782B-4D60-9A53-CAC7098B7A8D}"/>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213" y="1976591"/>
            <a:ext cx="399468" cy="40081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2" descr="Image result for working woman clipart black and white">
            <a:extLst>
              <a:ext uri="{FF2B5EF4-FFF2-40B4-BE49-F238E27FC236}">
                <a16:creationId xmlns:a16="http://schemas.microsoft.com/office/drawing/2014/main" id="{1F5B322C-2618-4E40-9023-E524171F2E0C}"/>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11592" y="1997492"/>
            <a:ext cx="399468" cy="400813"/>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Rounded Corners 86">
            <a:extLst>
              <a:ext uri="{FF2B5EF4-FFF2-40B4-BE49-F238E27FC236}">
                <a16:creationId xmlns:a16="http://schemas.microsoft.com/office/drawing/2014/main" id="{42FF84AD-3F65-4E0D-BFA5-420788C8AAA2}"/>
              </a:ext>
            </a:extLst>
          </p:cNvPr>
          <p:cNvSpPr/>
          <p:nvPr/>
        </p:nvSpPr>
        <p:spPr>
          <a:xfrm>
            <a:off x="8666920" y="6147912"/>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Respondent not abiding to terms?</a:t>
            </a:r>
          </a:p>
        </p:txBody>
      </p:sp>
      <p:cxnSp>
        <p:nvCxnSpPr>
          <p:cNvPr id="88" name="Connector: Elbow 87">
            <a:extLst>
              <a:ext uri="{FF2B5EF4-FFF2-40B4-BE49-F238E27FC236}">
                <a16:creationId xmlns:a16="http://schemas.microsoft.com/office/drawing/2014/main" id="{C040FE68-6B77-4CCA-9FBC-1AFA8C7B4C9E}"/>
              </a:ext>
            </a:extLst>
          </p:cNvPr>
          <p:cNvCxnSpPr>
            <a:cxnSpLocks/>
            <a:stCxn id="67" idx="1"/>
            <a:endCxn id="87" idx="3"/>
          </p:cNvCxnSpPr>
          <p:nvPr/>
        </p:nvCxnSpPr>
        <p:spPr>
          <a:xfrm rot="10800000">
            <a:off x="9978886" y="6373199"/>
            <a:ext cx="549687" cy="6350"/>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2564C504-8254-43A1-92AE-D20078F9BF0F}"/>
              </a:ext>
            </a:extLst>
          </p:cNvPr>
          <p:cNvCxnSpPr>
            <a:cxnSpLocks/>
            <a:stCxn id="87" idx="0"/>
            <a:endCxn id="73" idx="2"/>
          </p:cNvCxnSpPr>
          <p:nvPr/>
        </p:nvCxnSpPr>
        <p:spPr>
          <a:xfrm rot="5400000" flipH="1" flipV="1">
            <a:off x="8897449" y="5719150"/>
            <a:ext cx="854216" cy="3308"/>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8" name="Diamond 97">
            <a:extLst>
              <a:ext uri="{FF2B5EF4-FFF2-40B4-BE49-F238E27FC236}">
                <a16:creationId xmlns:a16="http://schemas.microsoft.com/office/drawing/2014/main" id="{F3AE9877-EC03-4668-B6CB-E80372C47F95}"/>
              </a:ext>
            </a:extLst>
          </p:cNvPr>
          <p:cNvSpPr/>
          <p:nvPr/>
        </p:nvSpPr>
        <p:spPr>
          <a:xfrm>
            <a:off x="6320805" y="4408839"/>
            <a:ext cx="1219200" cy="1311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Prima Facie Case?</a:t>
            </a:r>
          </a:p>
        </p:txBody>
      </p:sp>
      <p:cxnSp>
        <p:nvCxnSpPr>
          <p:cNvPr id="99" name="Connector: Elbow 98">
            <a:extLst>
              <a:ext uri="{FF2B5EF4-FFF2-40B4-BE49-F238E27FC236}">
                <a16:creationId xmlns:a16="http://schemas.microsoft.com/office/drawing/2014/main" id="{43D3EFBE-BEF6-4A62-8F17-08E8F2AED1F7}"/>
              </a:ext>
            </a:extLst>
          </p:cNvPr>
          <p:cNvCxnSpPr>
            <a:cxnSpLocks/>
            <a:stCxn id="73" idx="1"/>
            <a:endCxn id="98" idx="3"/>
          </p:cNvCxnSpPr>
          <p:nvPr/>
        </p:nvCxnSpPr>
        <p:spPr>
          <a:xfrm rot="10800000">
            <a:off x="7540006" y="5064823"/>
            <a:ext cx="1130223" cy="3587"/>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EF188DDE-C6C6-43BB-B8FB-8613EDDEEA86}"/>
              </a:ext>
            </a:extLst>
          </p:cNvPr>
          <p:cNvSpPr txBox="1"/>
          <p:nvPr/>
        </p:nvSpPr>
        <p:spPr>
          <a:xfrm>
            <a:off x="7489394" y="4844421"/>
            <a:ext cx="1241045" cy="415498"/>
          </a:xfrm>
          <a:prstGeom prst="rect">
            <a:avLst/>
          </a:prstGeom>
          <a:noFill/>
        </p:spPr>
        <p:txBody>
          <a:bodyPr wrap="none" rtlCol="0">
            <a:spAutoFit/>
          </a:bodyPr>
          <a:lstStyle/>
          <a:p>
            <a:pPr algn="ctr"/>
            <a:r>
              <a:rPr lang="en-US" sz="1200" dirty="0"/>
              <a:t>Within 7 days</a:t>
            </a:r>
          </a:p>
          <a:p>
            <a:pPr algn="ctr"/>
            <a:r>
              <a:rPr lang="en-US" sz="900" dirty="0"/>
              <a:t>As per service rules</a:t>
            </a:r>
          </a:p>
        </p:txBody>
      </p:sp>
      <p:sp>
        <p:nvSpPr>
          <p:cNvPr id="103" name="Rectangle: Rounded Corners 102">
            <a:extLst>
              <a:ext uri="{FF2B5EF4-FFF2-40B4-BE49-F238E27FC236}">
                <a16:creationId xmlns:a16="http://schemas.microsoft.com/office/drawing/2014/main" id="{7472548D-0BBD-4BB2-B1DA-59F3C6090995}"/>
              </a:ext>
            </a:extLst>
          </p:cNvPr>
          <p:cNvSpPr/>
          <p:nvPr/>
        </p:nvSpPr>
        <p:spPr>
          <a:xfrm>
            <a:off x="6268072" y="3652821"/>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Forward to file IPC 509 / other FIR</a:t>
            </a:r>
          </a:p>
        </p:txBody>
      </p:sp>
      <p:sp>
        <p:nvSpPr>
          <p:cNvPr id="104" name="Rectangle: Rounded Corners 103">
            <a:extLst>
              <a:ext uri="{FF2B5EF4-FFF2-40B4-BE49-F238E27FC236}">
                <a16:creationId xmlns:a16="http://schemas.microsoft.com/office/drawing/2014/main" id="{FBDCDA8A-0476-40B6-A323-8DE6CFBA844D}"/>
              </a:ext>
            </a:extLst>
          </p:cNvPr>
          <p:cNvSpPr/>
          <p:nvPr/>
        </p:nvSpPr>
        <p:spPr>
          <a:xfrm>
            <a:off x="4531738" y="4839536"/>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Continue Inquiry</a:t>
            </a:r>
          </a:p>
        </p:txBody>
      </p:sp>
      <p:cxnSp>
        <p:nvCxnSpPr>
          <p:cNvPr id="106" name="Connector: Elbow 105">
            <a:extLst>
              <a:ext uri="{FF2B5EF4-FFF2-40B4-BE49-F238E27FC236}">
                <a16:creationId xmlns:a16="http://schemas.microsoft.com/office/drawing/2014/main" id="{1EEAF1FD-072A-4A4B-A416-6DD326FF83DE}"/>
              </a:ext>
            </a:extLst>
          </p:cNvPr>
          <p:cNvCxnSpPr>
            <a:cxnSpLocks/>
            <a:stCxn id="98" idx="0"/>
            <a:endCxn id="103" idx="2"/>
          </p:cNvCxnSpPr>
          <p:nvPr/>
        </p:nvCxnSpPr>
        <p:spPr>
          <a:xfrm rot="16200000" flipV="1">
            <a:off x="6774508" y="4252942"/>
            <a:ext cx="305444" cy="6350"/>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E4D286DD-9BF6-4288-9043-CB93F9175998}"/>
              </a:ext>
            </a:extLst>
          </p:cNvPr>
          <p:cNvCxnSpPr>
            <a:cxnSpLocks/>
            <a:stCxn id="98" idx="1"/>
            <a:endCxn id="104" idx="3"/>
          </p:cNvCxnSpPr>
          <p:nvPr/>
        </p:nvCxnSpPr>
        <p:spPr>
          <a:xfrm rot="10800000" flipV="1">
            <a:off x="5843703" y="5064821"/>
            <a:ext cx="477102" cy="1"/>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E23C4210-E1BD-4BFD-BA99-5C4020FA465F}"/>
              </a:ext>
            </a:extLst>
          </p:cNvPr>
          <p:cNvCxnSpPr>
            <a:cxnSpLocks/>
            <a:stCxn id="98" idx="2"/>
            <a:endCxn id="104" idx="2"/>
          </p:cNvCxnSpPr>
          <p:nvPr/>
        </p:nvCxnSpPr>
        <p:spPr>
          <a:xfrm rot="5400000" flipH="1">
            <a:off x="5843716" y="4634115"/>
            <a:ext cx="430694" cy="1742684"/>
          </a:xfrm>
          <a:prstGeom prst="bentConnector3">
            <a:avLst>
              <a:gd name="adj1" fmla="val -53077"/>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ADAD90F-86BB-4136-BDD3-76B513503A7B}"/>
              </a:ext>
            </a:extLst>
          </p:cNvPr>
          <p:cNvSpPr txBox="1"/>
          <p:nvPr/>
        </p:nvSpPr>
        <p:spPr>
          <a:xfrm>
            <a:off x="6004186" y="4785165"/>
            <a:ext cx="434734" cy="276999"/>
          </a:xfrm>
          <a:prstGeom prst="rect">
            <a:avLst/>
          </a:prstGeom>
          <a:noFill/>
        </p:spPr>
        <p:txBody>
          <a:bodyPr wrap="none" rtlCol="0">
            <a:spAutoFit/>
          </a:bodyPr>
          <a:lstStyle/>
          <a:p>
            <a:r>
              <a:rPr lang="en-US" sz="1200" dirty="0"/>
              <a:t>Yes</a:t>
            </a:r>
          </a:p>
        </p:txBody>
      </p:sp>
      <p:sp>
        <p:nvSpPr>
          <p:cNvPr id="118" name="TextBox 117">
            <a:extLst>
              <a:ext uri="{FF2B5EF4-FFF2-40B4-BE49-F238E27FC236}">
                <a16:creationId xmlns:a16="http://schemas.microsoft.com/office/drawing/2014/main" id="{A33431A2-23BF-4B63-82A1-C790823103D7}"/>
              </a:ext>
            </a:extLst>
          </p:cNvPr>
          <p:cNvSpPr txBox="1"/>
          <p:nvPr/>
        </p:nvSpPr>
        <p:spPr>
          <a:xfrm>
            <a:off x="6924054" y="4222970"/>
            <a:ext cx="434734" cy="276999"/>
          </a:xfrm>
          <a:prstGeom prst="rect">
            <a:avLst/>
          </a:prstGeom>
          <a:noFill/>
        </p:spPr>
        <p:txBody>
          <a:bodyPr wrap="none" rtlCol="0">
            <a:spAutoFit/>
          </a:bodyPr>
          <a:lstStyle/>
          <a:p>
            <a:r>
              <a:rPr lang="en-US" sz="1200" dirty="0"/>
              <a:t>Yes</a:t>
            </a:r>
          </a:p>
        </p:txBody>
      </p:sp>
      <p:sp>
        <p:nvSpPr>
          <p:cNvPr id="119" name="TextBox 118">
            <a:extLst>
              <a:ext uri="{FF2B5EF4-FFF2-40B4-BE49-F238E27FC236}">
                <a16:creationId xmlns:a16="http://schemas.microsoft.com/office/drawing/2014/main" id="{5982380B-D3E8-4CBD-8331-5C3288FE6E04}"/>
              </a:ext>
            </a:extLst>
          </p:cNvPr>
          <p:cNvSpPr txBox="1"/>
          <p:nvPr/>
        </p:nvSpPr>
        <p:spPr>
          <a:xfrm>
            <a:off x="6924054" y="5645900"/>
            <a:ext cx="399468" cy="276999"/>
          </a:xfrm>
          <a:prstGeom prst="rect">
            <a:avLst/>
          </a:prstGeom>
          <a:noFill/>
        </p:spPr>
        <p:txBody>
          <a:bodyPr wrap="none" rtlCol="0">
            <a:spAutoFit/>
          </a:bodyPr>
          <a:lstStyle/>
          <a:p>
            <a:r>
              <a:rPr lang="en-US" sz="1200" dirty="0"/>
              <a:t>No</a:t>
            </a:r>
          </a:p>
        </p:txBody>
      </p:sp>
      <p:pic>
        <p:nvPicPr>
          <p:cNvPr id="120" name="Picture 4" descr="Image result for indian police clipart black and white">
            <a:extLst>
              <a:ext uri="{FF2B5EF4-FFF2-40B4-BE49-F238E27FC236}">
                <a16:creationId xmlns:a16="http://schemas.microsoft.com/office/drawing/2014/main" id="{053CA599-AA58-41E2-AF1B-6BED010D7FE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2587" y="3099062"/>
            <a:ext cx="396323" cy="534368"/>
          </a:xfrm>
          <a:prstGeom prst="rect">
            <a:avLst/>
          </a:prstGeom>
          <a:noFill/>
          <a:extLst>
            <a:ext uri="{909E8E84-426E-40DD-AFC4-6F175D3DCCD1}">
              <a14:hiddenFill xmlns:a14="http://schemas.microsoft.com/office/drawing/2010/main">
                <a:solidFill>
                  <a:srgbClr val="FFFFFF"/>
                </a:solidFill>
              </a14:hiddenFill>
            </a:ext>
          </a:extLst>
        </p:spPr>
      </p:pic>
      <p:sp>
        <p:nvSpPr>
          <p:cNvPr id="122" name="Diamond 121">
            <a:extLst>
              <a:ext uri="{FF2B5EF4-FFF2-40B4-BE49-F238E27FC236}">
                <a16:creationId xmlns:a16="http://schemas.microsoft.com/office/drawing/2014/main" id="{B1C4734F-4AAE-4DEC-8D60-F31C1724021A}"/>
              </a:ext>
            </a:extLst>
          </p:cNvPr>
          <p:cNvSpPr/>
          <p:nvPr/>
        </p:nvSpPr>
        <p:spPr>
          <a:xfrm>
            <a:off x="2774612" y="4412429"/>
            <a:ext cx="1219200" cy="1311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Completed. Guilty?</a:t>
            </a:r>
          </a:p>
        </p:txBody>
      </p:sp>
      <p:cxnSp>
        <p:nvCxnSpPr>
          <p:cNvPr id="123" name="Connector: Elbow 122">
            <a:extLst>
              <a:ext uri="{FF2B5EF4-FFF2-40B4-BE49-F238E27FC236}">
                <a16:creationId xmlns:a16="http://schemas.microsoft.com/office/drawing/2014/main" id="{6D7A5719-4559-4896-803A-3626DFC111EA}"/>
              </a:ext>
            </a:extLst>
          </p:cNvPr>
          <p:cNvCxnSpPr>
            <a:cxnSpLocks/>
            <a:stCxn id="104" idx="1"/>
            <a:endCxn id="122" idx="3"/>
          </p:cNvCxnSpPr>
          <p:nvPr/>
        </p:nvCxnSpPr>
        <p:spPr>
          <a:xfrm rot="10800000" flipV="1">
            <a:off x="3993812" y="5064822"/>
            <a:ext cx="537926" cy="3589"/>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BD37FBCE-F104-491F-9C66-F279DA04F496}"/>
              </a:ext>
            </a:extLst>
          </p:cNvPr>
          <p:cNvSpPr txBox="1"/>
          <p:nvPr/>
        </p:nvSpPr>
        <p:spPr>
          <a:xfrm>
            <a:off x="3872066" y="4849853"/>
            <a:ext cx="758541" cy="461665"/>
          </a:xfrm>
          <a:prstGeom prst="rect">
            <a:avLst/>
          </a:prstGeom>
          <a:noFill/>
        </p:spPr>
        <p:txBody>
          <a:bodyPr wrap="none" rtlCol="0">
            <a:spAutoFit/>
          </a:bodyPr>
          <a:lstStyle/>
          <a:p>
            <a:pPr algn="ctr"/>
            <a:r>
              <a:rPr lang="en-US" sz="1200" dirty="0"/>
              <a:t>Within</a:t>
            </a:r>
          </a:p>
          <a:p>
            <a:pPr algn="ctr"/>
            <a:r>
              <a:rPr lang="en-US" sz="1200" dirty="0"/>
              <a:t>90 Days</a:t>
            </a:r>
          </a:p>
        </p:txBody>
      </p:sp>
      <p:cxnSp>
        <p:nvCxnSpPr>
          <p:cNvPr id="127" name="Connector: Elbow 126">
            <a:extLst>
              <a:ext uri="{FF2B5EF4-FFF2-40B4-BE49-F238E27FC236}">
                <a16:creationId xmlns:a16="http://schemas.microsoft.com/office/drawing/2014/main" id="{12111BA9-5C88-4ED6-8856-871D33F2D9E5}"/>
              </a:ext>
            </a:extLst>
          </p:cNvPr>
          <p:cNvCxnSpPr>
            <a:cxnSpLocks/>
            <a:stCxn id="122" idx="0"/>
            <a:endCxn id="103" idx="1"/>
          </p:cNvCxnSpPr>
          <p:nvPr/>
        </p:nvCxnSpPr>
        <p:spPr>
          <a:xfrm rot="5400000" flipH="1" flipV="1">
            <a:off x="4558982" y="2703339"/>
            <a:ext cx="534321" cy="2883860"/>
          </a:xfrm>
          <a:prstGeom prst="bentConnector2">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BB33F09D-6033-4C3D-B8BA-BE82761A4CE2}"/>
              </a:ext>
            </a:extLst>
          </p:cNvPr>
          <p:cNvSpPr txBox="1"/>
          <p:nvPr/>
        </p:nvSpPr>
        <p:spPr>
          <a:xfrm>
            <a:off x="3365842" y="4189839"/>
            <a:ext cx="434734" cy="276999"/>
          </a:xfrm>
          <a:prstGeom prst="rect">
            <a:avLst/>
          </a:prstGeom>
          <a:noFill/>
        </p:spPr>
        <p:txBody>
          <a:bodyPr wrap="none" rtlCol="0">
            <a:spAutoFit/>
          </a:bodyPr>
          <a:lstStyle/>
          <a:p>
            <a:r>
              <a:rPr lang="en-US" sz="1200" dirty="0"/>
              <a:t>Yes</a:t>
            </a:r>
          </a:p>
        </p:txBody>
      </p:sp>
      <p:sp>
        <p:nvSpPr>
          <p:cNvPr id="131" name="TextBox 130">
            <a:extLst>
              <a:ext uri="{FF2B5EF4-FFF2-40B4-BE49-F238E27FC236}">
                <a16:creationId xmlns:a16="http://schemas.microsoft.com/office/drawing/2014/main" id="{A6181D5A-8682-4E44-83C0-6F4EFFF8D2CF}"/>
              </a:ext>
            </a:extLst>
          </p:cNvPr>
          <p:cNvSpPr txBox="1"/>
          <p:nvPr/>
        </p:nvSpPr>
        <p:spPr>
          <a:xfrm>
            <a:off x="3412226" y="5640954"/>
            <a:ext cx="434734" cy="276999"/>
          </a:xfrm>
          <a:prstGeom prst="rect">
            <a:avLst/>
          </a:prstGeom>
          <a:noFill/>
        </p:spPr>
        <p:txBody>
          <a:bodyPr wrap="none" rtlCol="0">
            <a:spAutoFit/>
          </a:bodyPr>
          <a:lstStyle/>
          <a:p>
            <a:r>
              <a:rPr lang="en-US" sz="1200" dirty="0"/>
              <a:t>Yes</a:t>
            </a:r>
          </a:p>
        </p:txBody>
      </p:sp>
      <p:sp>
        <p:nvSpPr>
          <p:cNvPr id="132" name="Rectangle: Rounded Corners 131">
            <a:extLst>
              <a:ext uri="{FF2B5EF4-FFF2-40B4-BE49-F238E27FC236}">
                <a16:creationId xmlns:a16="http://schemas.microsoft.com/office/drawing/2014/main" id="{08805B6A-5167-4E2E-B2F2-7AF54B04D691}"/>
              </a:ext>
            </a:extLst>
          </p:cNvPr>
          <p:cNvSpPr/>
          <p:nvPr/>
        </p:nvSpPr>
        <p:spPr>
          <a:xfrm>
            <a:off x="2723322" y="6147912"/>
            <a:ext cx="1311965" cy="450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Punishment as per Service Rules</a:t>
            </a:r>
          </a:p>
        </p:txBody>
      </p:sp>
      <p:cxnSp>
        <p:nvCxnSpPr>
          <p:cNvPr id="134" name="Connector: Elbow 133">
            <a:extLst>
              <a:ext uri="{FF2B5EF4-FFF2-40B4-BE49-F238E27FC236}">
                <a16:creationId xmlns:a16="http://schemas.microsoft.com/office/drawing/2014/main" id="{4475E951-8DC7-41D7-91A8-937A7F0A4BB3}"/>
              </a:ext>
            </a:extLst>
          </p:cNvPr>
          <p:cNvCxnSpPr>
            <a:cxnSpLocks/>
            <a:stCxn id="122" idx="2"/>
            <a:endCxn id="132" idx="0"/>
          </p:cNvCxnSpPr>
          <p:nvPr/>
        </p:nvCxnSpPr>
        <p:spPr>
          <a:xfrm rot="5400000">
            <a:off x="3170000" y="5933700"/>
            <a:ext cx="423518" cy="4907"/>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7" name="Diamond 136">
            <a:extLst>
              <a:ext uri="{FF2B5EF4-FFF2-40B4-BE49-F238E27FC236}">
                <a16:creationId xmlns:a16="http://schemas.microsoft.com/office/drawing/2014/main" id="{A85CFC8A-5F41-4274-B3AA-61C1FD138F46}"/>
              </a:ext>
            </a:extLst>
          </p:cNvPr>
          <p:cNvSpPr/>
          <p:nvPr/>
        </p:nvSpPr>
        <p:spPr>
          <a:xfrm>
            <a:off x="291065" y="4411450"/>
            <a:ext cx="1219200" cy="131196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Is Complaint False?</a:t>
            </a:r>
          </a:p>
        </p:txBody>
      </p:sp>
      <p:cxnSp>
        <p:nvCxnSpPr>
          <p:cNvPr id="138" name="Connector: Elbow 137">
            <a:extLst>
              <a:ext uri="{FF2B5EF4-FFF2-40B4-BE49-F238E27FC236}">
                <a16:creationId xmlns:a16="http://schemas.microsoft.com/office/drawing/2014/main" id="{6E6D1DFC-69EA-4C39-954B-E2EB4F21E586}"/>
              </a:ext>
            </a:extLst>
          </p:cNvPr>
          <p:cNvCxnSpPr>
            <a:cxnSpLocks/>
            <a:stCxn id="122" idx="1"/>
            <a:endCxn id="137" idx="3"/>
          </p:cNvCxnSpPr>
          <p:nvPr/>
        </p:nvCxnSpPr>
        <p:spPr>
          <a:xfrm rot="10800000">
            <a:off x="1510266" y="5067434"/>
            <a:ext cx="1264347" cy="979"/>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660AA54D-10E0-491C-9324-E122604FB99B}"/>
              </a:ext>
            </a:extLst>
          </p:cNvPr>
          <p:cNvSpPr txBox="1"/>
          <p:nvPr/>
        </p:nvSpPr>
        <p:spPr>
          <a:xfrm>
            <a:off x="2511289" y="4810141"/>
            <a:ext cx="399468" cy="276999"/>
          </a:xfrm>
          <a:prstGeom prst="rect">
            <a:avLst/>
          </a:prstGeom>
          <a:noFill/>
        </p:spPr>
        <p:txBody>
          <a:bodyPr wrap="none" rtlCol="0">
            <a:spAutoFit/>
          </a:bodyPr>
          <a:lstStyle/>
          <a:p>
            <a:r>
              <a:rPr lang="en-US" sz="1200" dirty="0"/>
              <a:t>No</a:t>
            </a:r>
          </a:p>
        </p:txBody>
      </p:sp>
      <p:cxnSp>
        <p:nvCxnSpPr>
          <p:cNvPr id="142" name="Connector: Elbow 141">
            <a:extLst>
              <a:ext uri="{FF2B5EF4-FFF2-40B4-BE49-F238E27FC236}">
                <a16:creationId xmlns:a16="http://schemas.microsoft.com/office/drawing/2014/main" id="{02174E64-AC3E-42D2-8FFC-F2E0247243AE}"/>
              </a:ext>
            </a:extLst>
          </p:cNvPr>
          <p:cNvCxnSpPr>
            <a:cxnSpLocks/>
            <a:stCxn id="137" idx="2"/>
            <a:endCxn id="132" idx="1"/>
          </p:cNvCxnSpPr>
          <p:nvPr/>
        </p:nvCxnSpPr>
        <p:spPr>
          <a:xfrm rot="16200000" flipH="1">
            <a:off x="1487101" y="5136978"/>
            <a:ext cx="649784" cy="1822657"/>
          </a:xfrm>
          <a:prstGeom prst="bentConnector2">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45" name="Picture 12" descr="Image result for working woman clipart black and white">
            <a:extLst>
              <a:ext uri="{FF2B5EF4-FFF2-40B4-BE49-F238E27FC236}">
                <a16:creationId xmlns:a16="http://schemas.microsoft.com/office/drawing/2014/main" id="{BF986682-EBCE-459E-B8EF-D6B22DD0DD6B}"/>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5137" y="5921755"/>
            <a:ext cx="399468" cy="400813"/>
          </a:xfrm>
          <a:prstGeom prst="rect">
            <a:avLst/>
          </a:prstGeom>
          <a:noFill/>
          <a:extLst>
            <a:ext uri="{909E8E84-426E-40DD-AFC4-6F175D3DCCD1}">
              <a14:hiddenFill xmlns:a14="http://schemas.microsoft.com/office/drawing/2010/main">
                <a:solidFill>
                  <a:srgbClr val="FFFFFF"/>
                </a:solidFill>
              </a14:hiddenFill>
            </a:ext>
          </a:extLst>
        </p:spPr>
      </p:pic>
      <p:sp>
        <p:nvSpPr>
          <p:cNvPr id="146" name="TextBox 145">
            <a:extLst>
              <a:ext uri="{FF2B5EF4-FFF2-40B4-BE49-F238E27FC236}">
                <a16:creationId xmlns:a16="http://schemas.microsoft.com/office/drawing/2014/main" id="{FBB4E094-31D7-44B6-8266-7F296D4E7918}"/>
              </a:ext>
            </a:extLst>
          </p:cNvPr>
          <p:cNvSpPr txBox="1"/>
          <p:nvPr/>
        </p:nvSpPr>
        <p:spPr>
          <a:xfrm>
            <a:off x="900666" y="5664957"/>
            <a:ext cx="434734" cy="276999"/>
          </a:xfrm>
          <a:prstGeom prst="rect">
            <a:avLst/>
          </a:prstGeom>
          <a:noFill/>
        </p:spPr>
        <p:txBody>
          <a:bodyPr wrap="none" rtlCol="0">
            <a:spAutoFit/>
          </a:bodyPr>
          <a:lstStyle/>
          <a:p>
            <a:r>
              <a:rPr lang="en-US" sz="1200" dirty="0"/>
              <a:t>Yes</a:t>
            </a:r>
          </a:p>
        </p:txBody>
      </p:sp>
      <p:sp>
        <p:nvSpPr>
          <p:cNvPr id="147" name="Rectangle: Rounded Corners 146">
            <a:extLst>
              <a:ext uri="{FF2B5EF4-FFF2-40B4-BE49-F238E27FC236}">
                <a16:creationId xmlns:a16="http://schemas.microsoft.com/office/drawing/2014/main" id="{FE5F7433-262B-4F0E-A36A-A6DF0E7E58C0}"/>
              </a:ext>
            </a:extLst>
          </p:cNvPr>
          <p:cNvSpPr/>
          <p:nvPr/>
        </p:nvSpPr>
        <p:spPr>
          <a:xfrm>
            <a:off x="238059" y="3467822"/>
            <a:ext cx="1311965" cy="4505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Close the case</a:t>
            </a:r>
          </a:p>
        </p:txBody>
      </p:sp>
      <p:cxnSp>
        <p:nvCxnSpPr>
          <p:cNvPr id="148" name="Connector: Elbow 147">
            <a:extLst>
              <a:ext uri="{FF2B5EF4-FFF2-40B4-BE49-F238E27FC236}">
                <a16:creationId xmlns:a16="http://schemas.microsoft.com/office/drawing/2014/main" id="{EF331DCE-F587-4BC7-9545-461B5980BD8B}"/>
              </a:ext>
            </a:extLst>
          </p:cNvPr>
          <p:cNvCxnSpPr>
            <a:cxnSpLocks/>
            <a:stCxn id="137" idx="0"/>
            <a:endCxn id="147" idx="2"/>
          </p:cNvCxnSpPr>
          <p:nvPr/>
        </p:nvCxnSpPr>
        <p:spPr>
          <a:xfrm rot="16200000" flipV="1">
            <a:off x="650827" y="4161611"/>
            <a:ext cx="493054" cy="6623"/>
          </a:xfrm>
          <a:prstGeom prst="bentConnector3">
            <a:avLst>
              <a:gd name="adj1" fmla="val 50000"/>
            </a:avLst>
          </a:prstGeom>
          <a:ln>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7F61E4F0-8FF4-42FD-9F10-3D9E7D33E45A}"/>
              </a:ext>
            </a:extLst>
          </p:cNvPr>
          <p:cNvSpPr txBox="1"/>
          <p:nvPr/>
        </p:nvSpPr>
        <p:spPr>
          <a:xfrm>
            <a:off x="868295" y="4222970"/>
            <a:ext cx="399468" cy="276999"/>
          </a:xfrm>
          <a:prstGeom prst="rect">
            <a:avLst/>
          </a:prstGeom>
          <a:noFill/>
        </p:spPr>
        <p:txBody>
          <a:bodyPr wrap="none" rtlCol="0">
            <a:spAutoFit/>
          </a:bodyPr>
          <a:lstStyle/>
          <a:p>
            <a:r>
              <a:rPr lang="en-US" sz="1200" dirty="0"/>
              <a:t>No</a:t>
            </a:r>
          </a:p>
        </p:txBody>
      </p:sp>
      <p:sp>
        <p:nvSpPr>
          <p:cNvPr id="3" name="Slide Number Placeholder 2">
            <a:extLst>
              <a:ext uri="{FF2B5EF4-FFF2-40B4-BE49-F238E27FC236}">
                <a16:creationId xmlns:a16="http://schemas.microsoft.com/office/drawing/2014/main" id="{B1291A07-3929-4CFC-8947-53BB597F99B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561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2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2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2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3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3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4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3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3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5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4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47"/>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4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42"/>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5" grpId="0"/>
      <p:bldP spid="26" grpId="0" animBg="1"/>
      <p:bldP spid="36" grpId="0" animBg="1"/>
      <p:bldP spid="42" grpId="0" animBg="1"/>
      <p:bldP spid="46" grpId="0" animBg="1"/>
      <p:bldP spid="55" grpId="0"/>
      <p:bldP spid="56" grpId="0"/>
      <p:bldP spid="57" grpId="0"/>
      <p:bldP spid="58" grpId="0"/>
      <p:bldP spid="59" grpId="0"/>
      <p:bldP spid="61" grpId="0" animBg="1"/>
      <p:bldP spid="67" grpId="0" animBg="1"/>
      <p:bldP spid="72" grpId="0"/>
      <p:bldP spid="73" grpId="0" animBg="1"/>
      <p:bldP spid="77" grpId="0"/>
      <p:bldP spid="87" grpId="0" animBg="1"/>
      <p:bldP spid="98" grpId="0" animBg="1"/>
      <p:bldP spid="102" grpId="0"/>
      <p:bldP spid="103" grpId="0" animBg="1"/>
      <p:bldP spid="104" grpId="0" animBg="1"/>
      <p:bldP spid="117" grpId="0"/>
      <p:bldP spid="118" grpId="0"/>
      <p:bldP spid="119" grpId="0"/>
      <p:bldP spid="122" grpId="0" animBg="1"/>
      <p:bldP spid="126" grpId="0"/>
      <p:bldP spid="128" grpId="0"/>
      <p:bldP spid="131" grpId="0"/>
      <p:bldP spid="132" grpId="0" animBg="1"/>
      <p:bldP spid="137" grpId="0" animBg="1"/>
      <p:bldP spid="141" grpId="0"/>
      <p:bldP spid="146" grpId="0"/>
      <p:bldP spid="147" grpId="0" animBg="1"/>
      <p:bldP spid="1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45C4-0C3D-463D-BA7C-682853B25C47}"/>
              </a:ext>
            </a:extLst>
          </p:cNvPr>
          <p:cNvSpPr>
            <a:spLocks noGrp="1"/>
          </p:cNvSpPr>
          <p:nvPr>
            <p:ph type="title"/>
          </p:nvPr>
        </p:nvSpPr>
        <p:spPr/>
        <p:txBody>
          <a:bodyPr/>
          <a:lstStyle/>
          <a:p>
            <a:r>
              <a:rPr lang="en-US" dirty="0"/>
              <a:t>What else to know?</a:t>
            </a:r>
          </a:p>
        </p:txBody>
      </p:sp>
      <p:sp>
        <p:nvSpPr>
          <p:cNvPr id="3" name="Content Placeholder 2">
            <a:extLst>
              <a:ext uri="{FF2B5EF4-FFF2-40B4-BE49-F238E27FC236}">
                <a16:creationId xmlns:a16="http://schemas.microsoft.com/office/drawing/2014/main" id="{C4D42645-CF54-4DFE-BECA-3C78E2303E7D}"/>
              </a:ext>
            </a:extLst>
          </p:cNvPr>
          <p:cNvSpPr>
            <a:spLocks noGrp="1"/>
          </p:cNvSpPr>
          <p:nvPr>
            <p:ph idx="1"/>
          </p:nvPr>
        </p:nvSpPr>
        <p:spPr>
          <a:xfrm>
            <a:off x="0" y="2054087"/>
            <a:ext cx="12192000" cy="4803913"/>
          </a:xfrm>
        </p:spPr>
        <p:txBody>
          <a:bodyPr>
            <a:normAutofit fontScale="92500" lnSpcReduction="10000"/>
          </a:bodyPr>
          <a:lstStyle/>
          <a:p>
            <a:pPr algn="just"/>
            <a:r>
              <a:rPr lang="en-US" dirty="0"/>
              <a:t>Court, in case of conviction, can order Monetary punishment over and above IPC punishment</a:t>
            </a:r>
          </a:p>
          <a:p>
            <a:pPr algn="just"/>
            <a:r>
              <a:rPr lang="en-US" dirty="0"/>
              <a:t>IPC 509 is Bailable, Cognizable, Compoundable with 3 years SI + Fine</a:t>
            </a:r>
          </a:p>
          <a:p>
            <a:pPr algn="just"/>
            <a:r>
              <a:rPr lang="en-US" dirty="0"/>
              <a:t>ICC / LCC have powers of Civil Court w.r.t. Summoning, examining on oath, documents production etc.</a:t>
            </a:r>
          </a:p>
          <a:p>
            <a:pPr algn="just"/>
            <a:r>
              <a:rPr lang="en-US" dirty="0"/>
              <a:t>During Inquiry, on written request from complainant, she/accused can be transferred, she can be granted leaves </a:t>
            </a:r>
            <a:r>
              <a:rPr lang="en-US" dirty="0" err="1"/>
              <a:t>upto</a:t>
            </a:r>
            <a:r>
              <a:rPr lang="en-US" dirty="0"/>
              <a:t> 3 months (above entitlement)</a:t>
            </a:r>
          </a:p>
          <a:p>
            <a:pPr algn="just"/>
            <a:r>
              <a:rPr lang="en-US" dirty="0"/>
              <a:t>ICC / LCC to provide report of findings to Employer, both parties within 10 days</a:t>
            </a:r>
          </a:p>
          <a:p>
            <a:pPr algn="just"/>
            <a:r>
              <a:rPr lang="en-US" dirty="0"/>
              <a:t>In case of found guilty by ICC / LCC, Employer can recover fine from salary of defaulter</a:t>
            </a:r>
          </a:p>
          <a:p>
            <a:pPr algn="just"/>
            <a:r>
              <a:rPr lang="en-US" dirty="0"/>
              <a:t>Mere inability to substantiate or unable to give adequate proof doesn’t mean false case</a:t>
            </a:r>
          </a:p>
          <a:p>
            <a:pPr algn="just"/>
            <a:r>
              <a:rPr lang="en-US" dirty="0"/>
              <a:t>Identity of all parties, witnesses, findings, employer action can not be published (nor RTI)</a:t>
            </a:r>
          </a:p>
          <a:p>
            <a:pPr algn="just"/>
            <a:r>
              <a:rPr lang="en-US" dirty="0"/>
              <a:t>In case of information leak to public, person entrusted with information, is liable for fine as per rules</a:t>
            </a:r>
          </a:p>
          <a:p>
            <a:pPr algn="just"/>
            <a:r>
              <a:rPr lang="en-US" dirty="0"/>
              <a:t>Appeal against or for ICC / LCC findings can be made in court/tribunal within 90 days</a:t>
            </a:r>
          </a:p>
          <a:p>
            <a:pPr algn="just"/>
            <a:r>
              <a:rPr lang="en-US" dirty="0"/>
              <a:t>ICC / LCC to submit annual report to Employer, District officer</a:t>
            </a:r>
          </a:p>
          <a:p>
            <a:pPr algn="just"/>
            <a:r>
              <a:rPr lang="en-US" dirty="0"/>
              <a:t>Not following this law may result in </a:t>
            </a:r>
            <a:r>
              <a:rPr lang="en-US" dirty="0" err="1"/>
              <a:t>upto</a:t>
            </a:r>
            <a:r>
              <a:rPr lang="en-US" dirty="0"/>
              <a:t> INR 50,000 penalty for Company</a:t>
            </a:r>
          </a:p>
        </p:txBody>
      </p:sp>
      <p:sp>
        <p:nvSpPr>
          <p:cNvPr id="4" name="Slide Number Placeholder 3">
            <a:extLst>
              <a:ext uri="{FF2B5EF4-FFF2-40B4-BE49-F238E27FC236}">
                <a16:creationId xmlns:a16="http://schemas.microsoft.com/office/drawing/2014/main" id="{7E53326A-81D2-4A93-887E-A197D3E0510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42801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0A84-36E4-4C62-8068-248AD057D1D9}"/>
              </a:ext>
            </a:extLst>
          </p:cNvPr>
          <p:cNvSpPr>
            <a:spLocks noGrp="1"/>
          </p:cNvSpPr>
          <p:nvPr>
            <p:ph type="title"/>
          </p:nvPr>
        </p:nvSpPr>
        <p:spPr/>
        <p:txBody>
          <a:bodyPr/>
          <a:lstStyle/>
          <a:p>
            <a:r>
              <a:rPr lang="en-US" dirty="0"/>
              <a:t>What to do, when facing ICC/LCC</a:t>
            </a:r>
          </a:p>
        </p:txBody>
      </p:sp>
      <p:sp>
        <p:nvSpPr>
          <p:cNvPr id="3" name="Content Placeholder 2">
            <a:extLst>
              <a:ext uri="{FF2B5EF4-FFF2-40B4-BE49-F238E27FC236}">
                <a16:creationId xmlns:a16="http://schemas.microsoft.com/office/drawing/2014/main" id="{0B50FD87-A079-451A-8819-418AA9046BC6}"/>
              </a:ext>
            </a:extLst>
          </p:cNvPr>
          <p:cNvSpPr>
            <a:spLocks noGrp="1"/>
          </p:cNvSpPr>
          <p:nvPr>
            <p:ph idx="1"/>
          </p:nvPr>
        </p:nvSpPr>
        <p:spPr>
          <a:xfrm>
            <a:off x="0" y="1987826"/>
            <a:ext cx="12192000" cy="4870173"/>
          </a:xfrm>
        </p:spPr>
        <p:txBody>
          <a:bodyPr/>
          <a:lstStyle/>
          <a:p>
            <a:pPr algn="just"/>
            <a:r>
              <a:rPr lang="en-US" dirty="0"/>
              <a:t>Please ask for the complaint copy, it is your right</a:t>
            </a:r>
          </a:p>
          <a:p>
            <a:pPr algn="just"/>
            <a:r>
              <a:rPr lang="en-US" dirty="0"/>
              <a:t>Immediately, take control of all the evidences of your defense</a:t>
            </a:r>
          </a:p>
          <a:p>
            <a:pPr algn="just"/>
            <a:r>
              <a:rPr lang="en-US" dirty="0"/>
              <a:t>Everything can be evidence: Emails (with headers), SMS, </a:t>
            </a:r>
            <a:r>
              <a:rPr lang="en-US" dirty="0" err="1"/>
              <a:t>Whatsapp</a:t>
            </a:r>
            <a:r>
              <a:rPr lang="en-US" dirty="0"/>
              <a:t>, Social Media, Chats, Intranets, Colleagues, CCTVs etc. etc. Don’t ignore any evidence</a:t>
            </a:r>
          </a:p>
          <a:p>
            <a:pPr algn="just"/>
            <a:r>
              <a:rPr lang="en-US" dirty="0"/>
              <a:t>Present your side with confidence. There is hope of justice. Fight for it</a:t>
            </a:r>
          </a:p>
          <a:p>
            <a:pPr algn="just"/>
            <a:r>
              <a:rPr lang="en-US" dirty="0"/>
              <a:t>Do not let your performance be effected in any circumstance</a:t>
            </a:r>
          </a:p>
          <a:p>
            <a:pPr algn="just"/>
            <a:r>
              <a:rPr lang="en-US" dirty="0"/>
              <a:t>Don’t succumb to resignation push. Try to convince, reason out and push to follow the process</a:t>
            </a:r>
          </a:p>
          <a:p>
            <a:pPr algn="just"/>
            <a:r>
              <a:rPr lang="en-US" dirty="0"/>
              <a:t>Colleagues and office friends as witness help a lot. So make friends, not enemies at workplace</a:t>
            </a:r>
          </a:p>
          <a:p>
            <a:pPr algn="just"/>
            <a:r>
              <a:rPr lang="en-US" dirty="0"/>
              <a:t>Be very sharp. Focus on every detail of every allegation and think which evidence can fit to falsify it</a:t>
            </a:r>
          </a:p>
          <a:p>
            <a:pPr algn="just"/>
            <a:r>
              <a:rPr lang="en-US" dirty="0"/>
              <a:t>Target is just not to prove allegation false, Target can also be to prove the improbability of the allegations</a:t>
            </a:r>
          </a:p>
          <a:p>
            <a:pPr algn="just"/>
            <a:r>
              <a:rPr lang="en-US" dirty="0"/>
              <a:t>It is good to have a god-father</a:t>
            </a:r>
          </a:p>
        </p:txBody>
      </p:sp>
      <p:sp>
        <p:nvSpPr>
          <p:cNvPr id="4" name="Slide Number Placeholder 3">
            <a:extLst>
              <a:ext uri="{FF2B5EF4-FFF2-40B4-BE49-F238E27FC236}">
                <a16:creationId xmlns:a16="http://schemas.microsoft.com/office/drawing/2014/main" id="{42BB7691-5F81-4611-84D3-B324473973E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15755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0A84-36E4-4C62-8068-248AD057D1D9}"/>
              </a:ext>
            </a:extLst>
          </p:cNvPr>
          <p:cNvSpPr>
            <a:spLocks noGrp="1"/>
          </p:cNvSpPr>
          <p:nvPr>
            <p:ph type="title"/>
          </p:nvPr>
        </p:nvSpPr>
        <p:spPr/>
        <p:txBody>
          <a:bodyPr/>
          <a:lstStyle/>
          <a:p>
            <a:r>
              <a:rPr lang="en-US" dirty="0"/>
              <a:t>What to do, when facing Police</a:t>
            </a:r>
          </a:p>
        </p:txBody>
      </p:sp>
      <p:sp>
        <p:nvSpPr>
          <p:cNvPr id="3" name="Content Placeholder 2">
            <a:extLst>
              <a:ext uri="{FF2B5EF4-FFF2-40B4-BE49-F238E27FC236}">
                <a16:creationId xmlns:a16="http://schemas.microsoft.com/office/drawing/2014/main" id="{0B50FD87-A079-451A-8819-418AA9046BC6}"/>
              </a:ext>
            </a:extLst>
          </p:cNvPr>
          <p:cNvSpPr>
            <a:spLocks noGrp="1"/>
          </p:cNvSpPr>
          <p:nvPr>
            <p:ph idx="1"/>
          </p:nvPr>
        </p:nvSpPr>
        <p:spPr>
          <a:xfrm>
            <a:off x="0" y="2107096"/>
            <a:ext cx="12192000" cy="4750903"/>
          </a:xfrm>
        </p:spPr>
        <p:txBody>
          <a:bodyPr>
            <a:normAutofit fontScale="92500" lnSpcReduction="10000"/>
          </a:bodyPr>
          <a:lstStyle/>
          <a:p>
            <a:pPr algn="just"/>
            <a:r>
              <a:rPr lang="en-US" dirty="0"/>
              <a:t>IPC 509 is Bailable and most of the sections of IPC 354 are also bailable so don’t worry</a:t>
            </a:r>
          </a:p>
          <a:p>
            <a:pPr algn="just"/>
            <a:r>
              <a:rPr lang="en-US" dirty="0"/>
              <a:t>Police has the responsibility to investigate, and like the society, they are also under pressure to be the protector of the other gender</a:t>
            </a:r>
          </a:p>
          <a:p>
            <a:pPr algn="just"/>
            <a:r>
              <a:rPr lang="en-US" dirty="0"/>
              <a:t>Participate in Investigations</a:t>
            </a:r>
          </a:p>
          <a:p>
            <a:pPr algn="just"/>
            <a:r>
              <a:rPr lang="en-US" dirty="0"/>
              <a:t>Student who has 100% attendance gets grace marks. Possibility exists here too</a:t>
            </a:r>
          </a:p>
          <a:p>
            <a:pPr algn="just"/>
            <a:r>
              <a:rPr lang="en-US" dirty="0"/>
              <a:t>Police is also a government authority. Written words work more than spoken</a:t>
            </a:r>
          </a:p>
          <a:p>
            <a:pPr algn="just"/>
            <a:r>
              <a:rPr lang="en-US" dirty="0"/>
              <a:t>RTI works now</a:t>
            </a:r>
          </a:p>
          <a:p>
            <a:pPr algn="just"/>
            <a:r>
              <a:rPr lang="en-US" dirty="0"/>
              <a:t>Establish to motive behind a false complaint</a:t>
            </a:r>
          </a:p>
          <a:p>
            <a:pPr algn="just"/>
            <a:r>
              <a:rPr lang="en-US" dirty="0"/>
              <a:t>Having a negative ICC / LCC report is not binding on Police. Police does its own investigation. Final IPC conviction is only in the hands of the Courts.</a:t>
            </a:r>
          </a:p>
          <a:p>
            <a:pPr algn="just"/>
            <a:r>
              <a:rPr lang="en-US" dirty="0"/>
              <a:t>Police, if things are done right, can also be pushed to use IPC 182</a:t>
            </a:r>
          </a:p>
          <a:p>
            <a:pPr algn="just"/>
            <a:r>
              <a:rPr lang="en-US" dirty="0"/>
              <a:t>Police can also be requested to ask for specific evidences, that you may need from employer, via </a:t>
            </a:r>
            <a:r>
              <a:rPr lang="en-US" dirty="0" err="1"/>
              <a:t>CrPC</a:t>
            </a:r>
            <a:r>
              <a:rPr lang="en-US" dirty="0"/>
              <a:t> 91 requests</a:t>
            </a:r>
          </a:p>
          <a:p>
            <a:pPr algn="just"/>
            <a:r>
              <a:rPr lang="en-US" dirty="0"/>
              <a:t>Police has to finally file it’s investigation report in the court (called as </a:t>
            </a:r>
            <a:r>
              <a:rPr lang="en-US" dirty="0" err="1"/>
              <a:t>Chargesheet</a:t>
            </a:r>
            <a:r>
              <a:rPr lang="en-US" dirty="0"/>
              <a:t> / Final Report)</a:t>
            </a:r>
          </a:p>
        </p:txBody>
      </p:sp>
      <p:sp>
        <p:nvSpPr>
          <p:cNvPr id="4" name="Slide Number Placeholder 3">
            <a:extLst>
              <a:ext uri="{FF2B5EF4-FFF2-40B4-BE49-F238E27FC236}">
                <a16:creationId xmlns:a16="http://schemas.microsoft.com/office/drawing/2014/main" id="{35B23998-DFA0-42F0-A9A1-A8166F81EAB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374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0A84-36E4-4C62-8068-248AD057D1D9}"/>
              </a:ext>
            </a:extLst>
          </p:cNvPr>
          <p:cNvSpPr>
            <a:spLocks noGrp="1"/>
          </p:cNvSpPr>
          <p:nvPr>
            <p:ph type="title"/>
          </p:nvPr>
        </p:nvSpPr>
        <p:spPr/>
        <p:txBody>
          <a:bodyPr/>
          <a:lstStyle/>
          <a:p>
            <a:r>
              <a:rPr lang="en-US" dirty="0"/>
              <a:t>What to do, when in Court</a:t>
            </a:r>
          </a:p>
        </p:txBody>
      </p:sp>
      <p:sp>
        <p:nvSpPr>
          <p:cNvPr id="3" name="Content Placeholder 2">
            <a:extLst>
              <a:ext uri="{FF2B5EF4-FFF2-40B4-BE49-F238E27FC236}">
                <a16:creationId xmlns:a16="http://schemas.microsoft.com/office/drawing/2014/main" id="{0B50FD87-A079-451A-8819-418AA9046BC6}"/>
              </a:ext>
            </a:extLst>
          </p:cNvPr>
          <p:cNvSpPr>
            <a:spLocks noGrp="1"/>
          </p:cNvSpPr>
          <p:nvPr>
            <p:ph idx="1"/>
          </p:nvPr>
        </p:nvSpPr>
        <p:spPr>
          <a:xfrm>
            <a:off x="0" y="2027583"/>
            <a:ext cx="12192000" cy="4830417"/>
          </a:xfrm>
        </p:spPr>
        <p:txBody>
          <a:bodyPr/>
          <a:lstStyle/>
          <a:p>
            <a:pPr algn="just"/>
            <a:r>
              <a:rPr lang="en-US" dirty="0"/>
              <a:t>All the IPC sections, pertaining to this Act, follow Criminal Procedure Code</a:t>
            </a:r>
          </a:p>
          <a:p>
            <a:pPr algn="just"/>
            <a:r>
              <a:rPr lang="en-US" dirty="0"/>
              <a:t>Offences under this Act are tried at Criminal Court (or Trial Court)</a:t>
            </a:r>
          </a:p>
          <a:p>
            <a:pPr algn="just"/>
            <a:r>
              <a:rPr lang="en-US" dirty="0"/>
              <a:t>In case a non-bailable section is there in your Police FIR, better to take Anticipatory Bail from Sessions Court (or Stay on Arrest from HC, in UP/UK)</a:t>
            </a:r>
          </a:p>
          <a:p>
            <a:pPr algn="just"/>
            <a:r>
              <a:rPr lang="en-US" dirty="0"/>
              <a:t>Once </a:t>
            </a:r>
            <a:r>
              <a:rPr lang="en-US" dirty="0" err="1"/>
              <a:t>Chargesheet</a:t>
            </a:r>
            <a:r>
              <a:rPr lang="en-US" dirty="0"/>
              <a:t> is filed by Police, process is: Charge Framing, Prosecution Witness &amp; Evidence, Prosecution Witness cross examination, Defense Witness &amp; Evidence, Defense Witness Cross Examination, Arguments, Judgment</a:t>
            </a:r>
          </a:p>
          <a:p>
            <a:pPr algn="just"/>
            <a:r>
              <a:rPr lang="en-US" dirty="0"/>
              <a:t>Evidences, filed in court, need to comply to Indian Evidence Act, Electronic Evidences act etc.</a:t>
            </a:r>
          </a:p>
          <a:p>
            <a:pPr algn="just"/>
            <a:r>
              <a:rPr lang="en-US" dirty="0"/>
              <a:t>Having a Court case doesn’t mean you are convicted</a:t>
            </a:r>
          </a:p>
          <a:p>
            <a:pPr algn="just"/>
            <a:r>
              <a:rPr lang="en-US" dirty="0"/>
              <a:t>Having negative ICC / LCC report, negative Police </a:t>
            </a:r>
            <a:r>
              <a:rPr lang="en-US" dirty="0" err="1"/>
              <a:t>Chargesheet</a:t>
            </a:r>
            <a:r>
              <a:rPr lang="en-US" dirty="0"/>
              <a:t> doesn’t mean conviction is by default. You will have your chance to defend as bias in any other body can not be ruled out</a:t>
            </a:r>
          </a:p>
          <a:p>
            <a:pPr algn="just"/>
            <a:r>
              <a:rPr lang="en-US" dirty="0"/>
              <a:t>Take interest in your case</a:t>
            </a:r>
          </a:p>
        </p:txBody>
      </p:sp>
      <p:sp>
        <p:nvSpPr>
          <p:cNvPr id="4" name="Slide Number Placeholder 3">
            <a:extLst>
              <a:ext uri="{FF2B5EF4-FFF2-40B4-BE49-F238E27FC236}">
                <a16:creationId xmlns:a16="http://schemas.microsoft.com/office/drawing/2014/main" id="{9B780CDF-E595-47AD-8F54-2DDA84E5F9BF}"/>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11298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344C5B-468D-40BA-8562-BB2A6E423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ECAA8197-DF89-4B95-92DB-575C8AFF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238765" y="1719943"/>
            <a:ext cx="3269463" cy="4034815"/>
          </a:xfrm>
        </p:spPr>
        <p:txBody>
          <a:bodyPr anchor="t">
            <a:normAutofit/>
          </a:bodyPr>
          <a:lstStyle/>
          <a:p>
            <a:r>
              <a:rPr lang="en-US" sz="4400" dirty="0"/>
              <a:t>What’s happening now</a:t>
            </a:r>
          </a:p>
        </p:txBody>
      </p:sp>
      <p:pic>
        <p:nvPicPr>
          <p:cNvPr id="4" name="Picture 3" descr="A screenshot of a cell phone&#10;&#10;Description generated with very high confidence">
            <a:extLst>
              <a:ext uri="{FF2B5EF4-FFF2-40B4-BE49-F238E27FC236}">
                <a16:creationId xmlns:a16="http://schemas.microsoft.com/office/drawing/2014/main" id="{161C4149-973C-4A2E-9C87-7A67C228058B}"/>
              </a:ext>
            </a:extLst>
          </p:cNvPr>
          <p:cNvPicPr>
            <a:picLocks noChangeAspect="1"/>
          </p:cNvPicPr>
          <p:nvPr/>
        </p:nvPicPr>
        <p:blipFill>
          <a:blip r:embed="rId3"/>
          <a:stretch>
            <a:fillRect/>
          </a:stretch>
        </p:blipFill>
        <p:spPr>
          <a:xfrm>
            <a:off x="0" y="1"/>
            <a:ext cx="7554993" cy="2902940"/>
          </a:xfrm>
          <a:prstGeom prst="rect">
            <a:avLst/>
          </a:prstGeom>
        </p:spPr>
      </p:pic>
      <p:sp>
        <p:nvSpPr>
          <p:cNvPr id="6" name="TextBox 5">
            <a:extLst>
              <a:ext uri="{FF2B5EF4-FFF2-40B4-BE49-F238E27FC236}">
                <a16:creationId xmlns:a16="http://schemas.microsoft.com/office/drawing/2014/main" id="{F3AB6039-8A08-49A3-9C42-911E2444DDAB}"/>
              </a:ext>
            </a:extLst>
          </p:cNvPr>
          <p:cNvSpPr txBox="1"/>
          <p:nvPr/>
        </p:nvSpPr>
        <p:spPr>
          <a:xfrm>
            <a:off x="0" y="2793757"/>
            <a:ext cx="7554993" cy="3893374"/>
          </a:xfrm>
          <a:prstGeom prst="rect">
            <a:avLst/>
          </a:prstGeom>
          <a:noFill/>
        </p:spPr>
        <p:txBody>
          <a:bodyPr wrap="square" rtlCol="0">
            <a:spAutoFit/>
          </a:bodyPr>
          <a:lstStyle/>
          <a:p>
            <a:pPr algn="just" fontAlgn="base"/>
            <a:r>
              <a:rPr lang="en-IN" sz="1300" b="1" dirty="0"/>
              <a:t>No more dinners with female colleagues. Don’t sit next to them on flights. Book hotel rooms on different floors. Avoid one-on-one meetings.</a:t>
            </a:r>
          </a:p>
          <a:p>
            <a:pPr algn="just" fontAlgn="base"/>
            <a:r>
              <a:rPr lang="en-IN" sz="1300" b="1" dirty="0"/>
              <a:t>In fact, as a wealth adviser put it, just hiring a woman these days is “an unknown risk.” What if she took something he said the wrong way?</a:t>
            </a:r>
          </a:p>
          <a:p>
            <a:pPr algn="just" fontAlgn="base"/>
            <a:r>
              <a:rPr lang="en-IN" sz="1300" b="1" dirty="0"/>
              <a:t>Across Wall Street, men are adopting controversial strategies for the #</a:t>
            </a:r>
            <a:r>
              <a:rPr lang="en-IN" sz="1300" b="1" dirty="0" err="1"/>
              <a:t>MeToo</a:t>
            </a:r>
            <a:r>
              <a:rPr lang="en-IN" sz="1300" b="1" dirty="0"/>
              <a:t> era and, in the process, making life even harder for women.</a:t>
            </a:r>
          </a:p>
          <a:p>
            <a:pPr algn="just" fontAlgn="base"/>
            <a:r>
              <a:rPr lang="en-IN" sz="1300" b="1" dirty="0"/>
              <a:t>Call it the Pence Effect, after U.S. Vice President Mike Pence, who has said he avoids dining alone with any woman other than his wife. In finance, the overarching impact can be, in essence, gender segregation.</a:t>
            </a:r>
          </a:p>
          <a:p>
            <a:pPr algn="just" fontAlgn="base"/>
            <a:r>
              <a:rPr lang="en-IN" sz="1300" b="1" dirty="0"/>
              <a:t>Interviews with more than 30 senior executives suggest many are spooked by #</a:t>
            </a:r>
            <a:r>
              <a:rPr lang="en-IN" sz="1300" b="1" dirty="0" err="1"/>
              <a:t>MeToo</a:t>
            </a:r>
            <a:r>
              <a:rPr lang="en-IN" sz="1300" b="1" dirty="0"/>
              <a:t> and struggling to cope. “It’s creating a sense of walking on eggshells,” said David </a:t>
            </a:r>
            <a:r>
              <a:rPr lang="en-IN" sz="1300" b="1" dirty="0" err="1"/>
              <a:t>Bahnsen</a:t>
            </a:r>
            <a:r>
              <a:rPr lang="en-IN" sz="1300" b="1" dirty="0"/>
              <a:t>, a former managing director at Morgan Stanley who’s now an independent adviser overseeing more than $1.5 billion.</a:t>
            </a:r>
          </a:p>
          <a:p>
            <a:pPr algn="just" fontAlgn="base"/>
            <a:r>
              <a:rPr lang="en-IN" sz="1300" b="1" dirty="0"/>
              <a:t>This is hardly a single-industry phenomenon, as men across the country check their </a:t>
            </a:r>
            <a:r>
              <a:rPr lang="en-IN" sz="1300" b="1" dirty="0" err="1"/>
              <a:t>behavior</a:t>
            </a:r>
            <a:r>
              <a:rPr lang="en-IN" sz="1300" b="1" dirty="0"/>
              <a:t> at work, to protect themselves in the face of what they consider unreasonable political correctness -- or to simply do the right thing. The upshot is forceful on Wall Street, where women are scarce in the upper ranks. The industry has also long nurtured a culture that keeps harassment complaints out of the courts and public eye, and has so far avoided a mega-scandal like the one that has engulfed Harvey Weinstein.</a:t>
            </a:r>
          </a:p>
        </p:txBody>
      </p:sp>
      <p:sp>
        <p:nvSpPr>
          <p:cNvPr id="8" name="TextBox 7">
            <a:extLst>
              <a:ext uri="{FF2B5EF4-FFF2-40B4-BE49-F238E27FC236}">
                <a16:creationId xmlns:a16="http://schemas.microsoft.com/office/drawing/2014/main" id="{13D547CE-992D-4BF1-864D-C538BA112D58}"/>
              </a:ext>
            </a:extLst>
          </p:cNvPr>
          <p:cNvSpPr txBox="1"/>
          <p:nvPr/>
        </p:nvSpPr>
        <p:spPr>
          <a:xfrm>
            <a:off x="18001" y="6594367"/>
            <a:ext cx="7406195" cy="246221"/>
          </a:xfrm>
          <a:prstGeom prst="rect">
            <a:avLst/>
          </a:prstGeom>
          <a:noFill/>
        </p:spPr>
        <p:txBody>
          <a:bodyPr wrap="none" rtlCol="0">
            <a:spAutoFit/>
          </a:bodyPr>
          <a:lstStyle/>
          <a:p>
            <a:r>
              <a:rPr lang="en-US" sz="1000" dirty="0">
                <a:hlinkClick r:id="rId4"/>
              </a:rPr>
              <a:t>https://www.bloomberg.com/news/articles/2018-12-03/a-wall-street-rule-for-the-metoo-era-avoid-women-at-all-cost</a:t>
            </a:r>
            <a:r>
              <a:rPr lang="en-US" sz="1000" dirty="0"/>
              <a:t> </a:t>
            </a:r>
          </a:p>
        </p:txBody>
      </p:sp>
      <p:sp>
        <p:nvSpPr>
          <p:cNvPr id="3" name="Slide Number Placeholder 2">
            <a:extLst>
              <a:ext uri="{FF2B5EF4-FFF2-40B4-BE49-F238E27FC236}">
                <a16:creationId xmlns:a16="http://schemas.microsoft.com/office/drawing/2014/main" id="{329A55B8-716D-47BF-8D98-D5F45EDD6A6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19439502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EAB1-FD95-40D4-8B1A-28C7543763AA}"/>
              </a:ext>
            </a:extLst>
          </p:cNvPr>
          <p:cNvSpPr>
            <a:spLocks noGrp="1"/>
          </p:cNvSpPr>
          <p:nvPr>
            <p:ph type="title"/>
          </p:nvPr>
        </p:nvSpPr>
        <p:spPr/>
        <p:txBody>
          <a:bodyPr/>
          <a:lstStyle/>
          <a:p>
            <a:r>
              <a:rPr lang="en-US" dirty="0"/>
              <a:t>Prevention (just </a:t>
            </a:r>
            <a:r>
              <a:rPr lang="en-US" dirty="0" err="1"/>
              <a:t>Don’t’s</a:t>
            </a:r>
            <a:r>
              <a:rPr lang="en-US" dirty="0"/>
              <a:t>)</a:t>
            </a:r>
          </a:p>
        </p:txBody>
      </p:sp>
      <p:sp>
        <p:nvSpPr>
          <p:cNvPr id="3" name="Content Placeholder 2">
            <a:extLst>
              <a:ext uri="{FF2B5EF4-FFF2-40B4-BE49-F238E27FC236}">
                <a16:creationId xmlns:a16="http://schemas.microsoft.com/office/drawing/2014/main" id="{0BC2FF9A-7147-4AF6-BB5A-AD5FB37B3A2A}"/>
              </a:ext>
            </a:extLst>
          </p:cNvPr>
          <p:cNvSpPr>
            <a:spLocks noGrp="1"/>
          </p:cNvSpPr>
          <p:nvPr>
            <p:ph idx="1"/>
          </p:nvPr>
        </p:nvSpPr>
        <p:spPr/>
        <p:txBody>
          <a:bodyPr/>
          <a:lstStyle/>
          <a:p>
            <a:r>
              <a:rPr lang="en-US" dirty="0"/>
              <a:t>Get CCTV installed. Try to get as much captured, as possible</a:t>
            </a:r>
          </a:p>
          <a:p>
            <a:r>
              <a:rPr lang="en-US" dirty="0"/>
              <a:t>While taking one on one interaction with female colleague, do in CCTV or call 3</a:t>
            </a:r>
            <a:r>
              <a:rPr lang="en-US" baseline="30000" dirty="0"/>
              <a:t>rd</a:t>
            </a:r>
            <a:r>
              <a:rPr lang="en-US" dirty="0"/>
              <a:t> person</a:t>
            </a:r>
          </a:p>
          <a:p>
            <a:r>
              <a:rPr lang="en-US" dirty="0"/>
              <a:t>Avoid Chivalry. Dropping home may result in Invitation of False POSH case</a:t>
            </a:r>
          </a:p>
          <a:p>
            <a:r>
              <a:rPr lang="en-US" dirty="0"/>
              <a:t>Stay away from Habitual litigators</a:t>
            </a:r>
          </a:p>
          <a:p>
            <a:r>
              <a:rPr lang="en-US" dirty="0"/>
              <a:t>All Male victims MUST report to the ICC, LCC about harassment</a:t>
            </a:r>
          </a:p>
          <a:p>
            <a:r>
              <a:rPr lang="en-US" dirty="0"/>
              <a:t>Ask your Company to form gender neutral policy</a:t>
            </a:r>
          </a:p>
          <a:p>
            <a:r>
              <a:rPr lang="en-US" dirty="0"/>
              <a:t>You are not the only one and you are not the only one with false accusation</a:t>
            </a:r>
          </a:p>
          <a:p>
            <a:r>
              <a:rPr lang="en-US" dirty="0"/>
              <a:t>Try to be part of ICC/LCC, as it allows</a:t>
            </a:r>
          </a:p>
        </p:txBody>
      </p:sp>
      <p:sp>
        <p:nvSpPr>
          <p:cNvPr id="4" name="Slide Number Placeholder 3">
            <a:extLst>
              <a:ext uri="{FF2B5EF4-FFF2-40B4-BE49-F238E27FC236}">
                <a16:creationId xmlns:a16="http://schemas.microsoft.com/office/drawing/2014/main" id="{D60F8CBD-D40F-4321-95FF-3EE73D68F66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408024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5CED-125D-415A-A5F8-30DBCC7A63BA}"/>
              </a:ext>
            </a:extLst>
          </p:cNvPr>
          <p:cNvSpPr>
            <a:spLocks noGrp="1"/>
          </p:cNvSpPr>
          <p:nvPr>
            <p:ph type="title"/>
          </p:nvPr>
        </p:nvSpPr>
        <p:spPr/>
        <p:txBody>
          <a:bodyPr/>
          <a:lstStyle/>
          <a:p>
            <a:r>
              <a:rPr lang="en-US" dirty="0"/>
              <a:t>Some known reasons of Misuse</a:t>
            </a:r>
          </a:p>
        </p:txBody>
      </p:sp>
      <p:sp>
        <p:nvSpPr>
          <p:cNvPr id="3" name="Content Placeholder 2">
            <a:extLst>
              <a:ext uri="{FF2B5EF4-FFF2-40B4-BE49-F238E27FC236}">
                <a16:creationId xmlns:a16="http://schemas.microsoft.com/office/drawing/2014/main" id="{26A6F1CD-6582-4532-897E-4D8945DA5440}"/>
              </a:ext>
            </a:extLst>
          </p:cNvPr>
          <p:cNvSpPr>
            <a:spLocks noGrp="1"/>
          </p:cNvSpPr>
          <p:nvPr>
            <p:ph idx="1"/>
          </p:nvPr>
        </p:nvSpPr>
        <p:spPr>
          <a:xfrm>
            <a:off x="818712" y="2222287"/>
            <a:ext cx="5277288" cy="4390548"/>
          </a:xfrm>
        </p:spPr>
        <p:txBody>
          <a:bodyPr>
            <a:normAutofit/>
          </a:bodyPr>
          <a:lstStyle/>
          <a:p>
            <a:r>
              <a:rPr lang="en-US" dirty="0"/>
              <a:t>Forcing Promotions</a:t>
            </a:r>
          </a:p>
          <a:p>
            <a:r>
              <a:rPr lang="en-US" dirty="0"/>
              <a:t>Bad performance</a:t>
            </a:r>
          </a:p>
          <a:p>
            <a:r>
              <a:rPr lang="en-US" dirty="0"/>
              <a:t>Job Interview</a:t>
            </a:r>
          </a:p>
          <a:p>
            <a:r>
              <a:rPr lang="en-US" dirty="0"/>
              <a:t>Forced Sales</a:t>
            </a:r>
          </a:p>
          <a:p>
            <a:r>
              <a:rPr lang="en-US" dirty="0"/>
              <a:t>Stopping Transfers</a:t>
            </a:r>
          </a:p>
          <a:p>
            <a:r>
              <a:rPr lang="en-US" dirty="0"/>
              <a:t>Ex-Employees</a:t>
            </a:r>
          </a:p>
          <a:p>
            <a:r>
              <a:rPr lang="en-US" dirty="0"/>
              <a:t>Paid 3 months leave</a:t>
            </a:r>
          </a:p>
          <a:p>
            <a:r>
              <a:rPr lang="en-US" dirty="0"/>
              <a:t>Failed Relationships</a:t>
            </a:r>
          </a:p>
        </p:txBody>
      </p:sp>
      <p:sp>
        <p:nvSpPr>
          <p:cNvPr id="4" name="Content Placeholder 2">
            <a:extLst>
              <a:ext uri="{FF2B5EF4-FFF2-40B4-BE49-F238E27FC236}">
                <a16:creationId xmlns:a16="http://schemas.microsoft.com/office/drawing/2014/main" id="{89C286B9-9BF6-4470-B4E5-C19D7E86A93F}"/>
              </a:ext>
            </a:extLst>
          </p:cNvPr>
          <p:cNvSpPr txBox="1">
            <a:spLocks/>
          </p:cNvSpPr>
          <p:nvPr/>
        </p:nvSpPr>
        <p:spPr>
          <a:xfrm>
            <a:off x="6248400" y="2222287"/>
            <a:ext cx="5277288" cy="439054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Company hostility</a:t>
            </a:r>
          </a:p>
          <a:p>
            <a:r>
              <a:rPr lang="en-US" dirty="0"/>
              <a:t>Extortion</a:t>
            </a:r>
          </a:p>
          <a:p>
            <a:r>
              <a:rPr lang="en-US" dirty="0"/>
              <a:t>Covering Corporate misappropriation</a:t>
            </a:r>
          </a:p>
          <a:p>
            <a:r>
              <a:rPr lang="en-US" dirty="0"/>
              <a:t>Office Relationship Break-Ups</a:t>
            </a:r>
          </a:p>
          <a:p>
            <a:r>
              <a:rPr lang="en-US" dirty="0"/>
              <a:t>Consensual Relationship going sour / public</a:t>
            </a:r>
          </a:p>
          <a:p>
            <a:r>
              <a:rPr lang="en-US" dirty="0"/>
              <a:t>Personal Vendetta / Motives</a:t>
            </a:r>
          </a:p>
          <a:p>
            <a:r>
              <a:rPr lang="en-US" dirty="0"/>
              <a:t>Professional Rivalry</a:t>
            </a:r>
          </a:p>
        </p:txBody>
      </p:sp>
      <p:sp>
        <p:nvSpPr>
          <p:cNvPr id="5" name="Slide Number Placeholder 4">
            <a:extLst>
              <a:ext uri="{FF2B5EF4-FFF2-40B4-BE49-F238E27FC236}">
                <a16:creationId xmlns:a16="http://schemas.microsoft.com/office/drawing/2014/main" id="{61B3E59F-802B-476E-9536-8CF6DF3939AC}"/>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264286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42F1-32A2-4837-B1A3-291A89450854}"/>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49BBE3A9-B10D-41C5-862A-7E0E75684A08}"/>
              </a:ext>
            </a:extLst>
          </p:cNvPr>
          <p:cNvSpPr>
            <a:spLocks noGrp="1"/>
          </p:cNvSpPr>
          <p:nvPr>
            <p:ph idx="1"/>
          </p:nvPr>
        </p:nvSpPr>
        <p:spPr>
          <a:xfrm>
            <a:off x="818712" y="2619847"/>
            <a:ext cx="10554574" cy="3636511"/>
          </a:xfrm>
        </p:spPr>
        <p:txBody>
          <a:bodyPr>
            <a:normAutofit/>
          </a:bodyPr>
          <a:lstStyle/>
          <a:p>
            <a:r>
              <a:rPr lang="en-US" dirty="0"/>
              <a:t>Write to Standing Committee asking on Sexual Harassment of Men report, surveys</a:t>
            </a:r>
          </a:p>
          <a:p>
            <a:r>
              <a:rPr lang="en-US" dirty="0"/>
              <a:t>Write to Finance Minister, Commerce Minister, CII, FICCI about reality of Sexual Harassment</a:t>
            </a:r>
          </a:p>
          <a:p>
            <a:r>
              <a:rPr lang="en-US" dirty="0"/>
              <a:t>Ask your ICC / LCC (in writing) about submissions of Annual Reports and Male Harassment</a:t>
            </a:r>
          </a:p>
          <a:p>
            <a:r>
              <a:rPr lang="en-US" dirty="0"/>
              <a:t>Don’t wait to be an accused. Everyone is the flag bearer to bring the change</a:t>
            </a:r>
          </a:p>
          <a:p>
            <a:r>
              <a:rPr lang="en-US" dirty="0"/>
              <a:t>Crime has no Gender, but Law has. We have to work to correct later</a:t>
            </a:r>
          </a:p>
          <a:p>
            <a:r>
              <a:rPr lang="en-US" dirty="0"/>
              <a:t>Don’t punish yourself by </a:t>
            </a:r>
            <a:r>
              <a:rPr lang="en-US" dirty="0" err="1"/>
              <a:t>outcasting</a:t>
            </a:r>
            <a:r>
              <a:rPr lang="en-US" dirty="0"/>
              <a:t> yourself. Be Social and live your life</a:t>
            </a:r>
          </a:p>
          <a:p>
            <a:r>
              <a:rPr lang="en-US" dirty="0"/>
              <a:t>Try to get this training to as many corporate as possible</a:t>
            </a:r>
          </a:p>
          <a:p>
            <a:r>
              <a:rPr lang="en-US" dirty="0"/>
              <a:t>Don’t treat your company, police, courts, as enemies</a:t>
            </a:r>
          </a:p>
          <a:p>
            <a:r>
              <a:rPr lang="en-US" dirty="0"/>
              <a:t>Don’t think that only your case if false. Have compassion for others</a:t>
            </a:r>
          </a:p>
        </p:txBody>
      </p:sp>
      <p:sp>
        <p:nvSpPr>
          <p:cNvPr id="4" name="Slide Number Placeholder 3">
            <a:extLst>
              <a:ext uri="{FF2B5EF4-FFF2-40B4-BE49-F238E27FC236}">
                <a16:creationId xmlns:a16="http://schemas.microsoft.com/office/drawing/2014/main" id="{8712CF60-7651-481D-955D-DA885DA6419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24780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29D-96DA-48AC-BDAB-B750034898E5}"/>
              </a:ext>
            </a:extLst>
          </p:cNvPr>
          <p:cNvSpPr>
            <a:spLocks noGrp="1"/>
          </p:cNvSpPr>
          <p:nvPr>
            <p:ph type="title"/>
          </p:nvPr>
        </p:nvSpPr>
        <p:spPr/>
        <p:txBody>
          <a:bodyPr/>
          <a:lstStyle/>
          <a:p>
            <a:r>
              <a:rPr lang="en-US" dirty="0"/>
              <a:t>ET </a:t>
            </a:r>
            <a:r>
              <a:rPr lang="en-US" dirty="0" err="1"/>
              <a:t>Synovate</a:t>
            </a:r>
            <a:r>
              <a:rPr lang="en-US" dirty="0"/>
              <a:t> SH Survey 2010						</a:t>
            </a:r>
            <a:r>
              <a:rPr lang="en-US" sz="2000" dirty="0"/>
              <a:t>snapshots</a:t>
            </a:r>
            <a:endParaRPr lang="en-US" dirty="0"/>
          </a:p>
        </p:txBody>
      </p:sp>
      <p:sp>
        <p:nvSpPr>
          <p:cNvPr id="3" name="Content Placeholder 2">
            <a:extLst>
              <a:ext uri="{FF2B5EF4-FFF2-40B4-BE49-F238E27FC236}">
                <a16:creationId xmlns:a16="http://schemas.microsoft.com/office/drawing/2014/main" id="{B3521067-6271-4B53-A25B-63F7E92285C3}"/>
              </a:ext>
            </a:extLst>
          </p:cNvPr>
          <p:cNvSpPr>
            <a:spLocks noGrp="1"/>
          </p:cNvSpPr>
          <p:nvPr>
            <p:ph idx="1"/>
          </p:nvPr>
        </p:nvSpPr>
        <p:spPr>
          <a:xfrm>
            <a:off x="818712" y="2222287"/>
            <a:ext cx="10554574" cy="4188525"/>
          </a:xfrm>
        </p:spPr>
        <p:txBody>
          <a:bodyPr>
            <a:normAutofit/>
          </a:bodyPr>
          <a:lstStyle/>
          <a:p>
            <a:r>
              <a:rPr lang="en-US" dirty="0"/>
              <a:t>Of all perpetrators of SH: 33% Male Colleagues, 32% Female Colleagues, 20% Male Bosses, 12% Female Bosses, 3% others. So, </a:t>
            </a:r>
            <a:r>
              <a:rPr lang="en-US" b="1" dirty="0"/>
              <a:t>over 44% were females</a:t>
            </a:r>
            <a:r>
              <a:rPr lang="en-US" dirty="0"/>
              <a:t>.</a:t>
            </a:r>
          </a:p>
          <a:p>
            <a:r>
              <a:rPr lang="en-US" dirty="0"/>
              <a:t>Of all perpetrators of SH, in Bangalore: </a:t>
            </a:r>
            <a:r>
              <a:rPr lang="en-US" b="1" dirty="0"/>
              <a:t>over 53% were females</a:t>
            </a:r>
            <a:r>
              <a:rPr lang="en-US" dirty="0"/>
              <a:t>.</a:t>
            </a:r>
          </a:p>
          <a:p>
            <a:r>
              <a:rPr lang="en-US" dirty="0"/>
              <a:t>Of all perpetrators of SH, in Delhi: </a:t>
            </a:r>
            <a:r>
              <a:rPr lang="en-US" b="1" dirty="0"/>
              <a:t>over 47% were females</a:t>
            </a:r>
            <a:r>
              <a:rPr lang="en-US" dirty="0"/>
              <a:t>.</a:t>
            </a:r>
          </a:p>
          <a:p>
            <a:r>
              <a:rPr lang="en-US" b="1" dirty="0"/>
              <a:t>Over 38% said men are vulnerable to SH</a:t>
            </a:r>
            <a:r>
              <a:rPr lang="en-US" dirty="0"/>
              <a:t>.</a:t>
            </a:r>
          </a:p>
          <a:p>
            <a:r>
              <a:rPr lang="en-US" b="1" dirty="0"/>
              <a:t>Women are bigger SH offender in Bangalore</a:t>
            </a:r>
            <a:r>
              <a:rPr lang="en-US" dirty="0"/>
              <a:t>.</a:t>
            </a:r>
          </a:p>
          <a:p>
            <a:r>
              <a:rPr lang="en-US" b="1" dirty="0"/>
              <a:t>Bangalore is Workplace Sexual Harassment Capital of India</a:t>
            </a:r>
            <a:r>
              <a:rPr lang="en-US" dirty="0"/>
              <a:t>.</a:t>
            </a:r>
          </a:p>
          <a:p>
            <a:r>
              <a:rPr lang="en-US" b="1" dirty="0"/>
              <a:t>Men and Women, both are victims of SH.</a:t>
            </a:r>
          </a:p>
          <a:p>
            <a:pPr marL="0" indent="0">
              <a:buNone/>
            </a:pPr>
            <a:endParaRPr lang="en-US" b="1" dirty="0"/>
          </a:p>
          <a:p>
            <a:pPr marL="0" indent="0">
              <a:buNone/>
            </a:pPr>
            <a:r>
              <a:rPr lang="en-US" b="1" dirty="0"/>
              <a:t>Reference Article: </a:t>
            </a:r>
            <a:r>
              <a:rPr lang="en-US" dirty="0">
                <a:hlinkClick r:id="rId2"/>
              </a:rPr>
              <a:t>https://economictimes.indiatimes.com/special-report/even-men-arent-safe-from-sexual-harassment-at-workplace-survey/articleshow/6389438.cms</a:t>
            </a:r>
            <a:r>
              <a:rPr lang="en-US" dirty="0"/>
              <a:t> </a:t>
            </a:r>
          </a:p>
        </p:txBody>
      </p:sp>
      <p:sp>
        <p:nvSpPr>
          <p:cNvPr id="4" name="Slide Number Placeholder 3">
            <a:extLst>
              <a:ext uri="{FF2B5EF4-FFF2-40B4-BE49-F238E27FC236}">
                <a16:creationId xmlns:a16="http://schemas.microsoft.com/office/drawing/2014/main" id="{499D5A0A-AA89-4339-9F20-45DCDBA138E9}"/>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75522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Group of people standing up facing the front of the room">
            <a:extLst>
              <a:ext uri="{FF2B5EF4-FFF2-40B4-BE49-F238E27FC236}">
                <a16:creationId xmlns:a16="http://schemas.microsoft.com/office/drawing/2014/main" id="{30DD28AB-D394-1140-A4F3-F7FC038AA57F}"/>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1" y="11"/>
            <a:ext cx="12191980" cy="6857989"/>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705083" y="516760"/>
            <a:ext cx="6152273" cy="1559412"/>
          </a:xfrm>
        </p:spPr>
        <p:txBody>
          <a:bodyPr>
            <a:normAutofit/>
          </a:bodyPr>
          <a:lstStyle/>
          <a:p>
            <a:pPr algn="ctr"/>
            <a:r>
              <a:rPr lang="en-US" dirty="0"/>
              <a:t>Our Values</a:t>
            </a:r>
          </a:p>
        </p:txBody>
      </p:sp>
      <p:graphicFrame>
        <p:nvGraphicFramePr>
          <p:cNvPr id="10" name="Content Placeholder 2" descr="Icon SmartArt">
            <a:extLst>
              <a:ext uri="{FF2B5EF4-FFF2-40B4-BE49-F238E27FC236}">
                <a16:creationId xmlns:a16="http://schemas.microsoft.com/office/drawing/2014/main" id="{C1CB8C9B-BB0F-AD4A-8ACF-2331155C35DF}"/>
              </a:ext>
            </a:extLst>
          </p:cNvPr>
          <p:cNvGraphicFramePr>
            <a:graphicFrameLocks noGrp="1"/>
          </p:cNvGraphicFramePr>
          <p:nvPr>
            <p:ph idx="1"/>
            <p:extLst>
              <p:ext uri="{D42A27DB-BD31-4B8C-83A1-F6EECF244321}">
                <p14:modId xmlns:p14="http://schemas.microsoft.com/office/powerpoint/2010/main" val="762323371"/>
              </p:ext>
            </p:extLst>
          </p:nvPr>
        </p:nvGraphicFramePr>
        <p:xfrm>
          <a:off x="2705083" y="1842918"/>
          <a:ext cx="6559826"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7F359CA-0086-4BED-9466-B027F0AD3248}"/>
              </a:ext>
            </a:extLst>
          </p:cNvPr>
          <p:cNvPicPr>
            <a:picLocks noChangeAspect="1"/>
          </p:cNvPicPr>
          <p:nvPr/>
        </p:nvPicPr>
        <p:blipFill>
          <a:blip r:embed="rId8"/>
          <a:stretch>
            <a:fillRect/>
          </a:stretch>
        </p:blipFill>
        <p:spPr>
          <a:xfrm>
            <a:off x="21" y="5441970"/>
            <a:ext cx="1245252" cy="1416030"/>
          </a:xfrm>
          <a:prstGeom prst="rect">
            <a:avLst/>
          </a:prstGeom>
        </p:spPr>
      </p:pic>
      <p:pic>
        <p:nvPicPr>
          <p:cNvPr id="6" name="Picture 5">
            <a:extLst>
              <a:ext uri="{FF2B5EF4-FFF2-40B4-BE49-F238E27FC236}">
                <a16:creationId xmlns:a16="http://schemas.microsoft.com/office/drawing/2014/main" id="{5A32E749-BFC4-462F-BBB3-49BA0891E333}"/>
              </a:ext>
            </a:extLst>
          </p:cNvPr>
          <p:cNvPicPr>
            <a:picLocks noChangeAspect="1"/>
          </p:cNvPicPr>
          <p:nvPr/>
        </p:nvPicPr>
        <p:blipFill>
          <a:blip r:embed="rId9"/>
          <a:stretch>
            <a:fillRect/>
          </a:stretch>
        </p:blipFill>
        <p:spPr>
          <a:xfrm>
            <a:off x="11012557" y="0"/>
            <a:ext cx="1179423" cy="1378107"/>
          </a:xfrm>
          <a:prstGeom prst="rect">
            <a:avLst/>
          </a:prstGeom>
        </p:spPr>
      </p:pic>
      <p:pic>
        <p:nvPicPr>
          <p:cNvPr id="12" name="Picture 11" descr="A picture containing vector graphics&#10;&#10;Description generated with high confidence">
            <a:extLst>
              <a:ext uri="{FF2B5EF4-FFF2-40B4-BE49-F238E27FC236}">
                <a16:creationId xmlns:a16="http://schemas.microsoft.com/office/drawing/2014/main" id="{8152F163-CD58-4C98-B8CD-09B47FA15E54}"/>
              </a:ext>
            </a:extLst>
          </p:cNvPr>
          <p:cNvPicPr>
            <a:picLocks noChangeAspect="1"/>
          </p:cNvPicPr>
          <p:nvPr/>
        </p:nvPicPr>
        <p:blipFill>
          <a:blip r:embed="rId10"/>
          <a:stretch>
            <a:fillRect/>
          </a:stretch>
        </p:blipFill>
        <p:spPr>
          <a:xfrm>
            <a:off x="10946748" y="5479881"/>
            <a:ext cx="1245251" cy="1378108"/>
          </a:xfrm>
          <a:prstGeom prst="rect">
            <a:avLst/>
          </a:prstGeom>
        </p:spPr>
      </p:pic>
      <p:sp>
        <p:nvSpPr>
          <p:cNvPr id="3" name="Slide Number Placeholder 2">
            <a:extLst>
              <a:ext uri="{FF2B5EF4-FFF2-40B4-BE49-F238E27FC236}">
                <a16:creationId xmlns:a16="http://schemas.microsoft.com/office/drawing/2014/main" id="{F9CFE3EF-942F-4D5F-A86F-B5535066533C}"/>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18046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Picture 4" descr="Group of coworkers collaborating around a table">
            <a:extLst>
              <a:ext uri="{FF2B5EF4-FFF2-40B4-BE49-F238E27FC236}">
                <a16:creationId xmlns:a16="http://schemas.microsoft.com/office/drawing/2014/main" id="{FB5DBD6C-E8A8-B349-AC85-61C44AAEA05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6000"/>
                    </a14:imgEffect>
                  </a14:imgLayer>
                </a14:imgProps>
              </a:ext>
              <a:ext uri="{28A0092B-C50C-407E-A947-70E740481C1C}">
                <a14:useLocalDpi xmlns:a14="http://schemas.microsoft.com/office/drawing/2010/main"/>
              </a:ext>
            </a:extLst>
          </a:blip>
          <a:srcRect l="3328" r="3697" b="-1"/>
          <a:stretch/>
        </p:blipFill>
        <p:spPr>
          <a:xfrm>
            <a:off x="-1" y="-1"/>
            <a:ext cx="12203151" cy="6858000"/>
          </a:xfrm>
          <a:prstGeom prst="rect">
            <a:avLst/>
          </a:prstGeom>
        </p:spPr>
      </p:pic>
      <p:sp>
        <p:nvSpPr>
          <p:cNvPr id="25" name="Rectangle 24">
            <a:extLst>
              <a:ext uri="{FF2B5EF4-FFF2-40B4-BE49-F238E27FC236}">
                <a16:creationId xmlns:a16="http://schemas.microsoft.com/office/drawing/2014/main" id="{0C2CC41E-4EEC-4D67-B433-E1CDC5879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153"/>
            <a:ext cx="12192001" cy="6880304"/>
          </a:xfrm>
          <a:prstGeom prst="rect">
            <a:avLst/>
          </a:prstGeom>
          <a:solidFill>
            <a:schemeClr val="accent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2">
            <a:extLst>
              <a:ext uri="{FF2B5EF4-FFF2-40B4-BE49-F238E27FC236}">
                <a16:creationId xmlns:a16="http://schemas.microsoft.com/office/drawing/2014/main" id="{B114AB90-13F9-48EF-BFF7-7634459AA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6081D-517B-5D43-A7B4-E67DDEDC0B31}"/>
              </a:ext>
            </a:extLst>
          </p:cNvPr>
          <p:cNvSpPr>
            <a:spLocks noGrp="1"/>
          </p:cNvSpPr>
          <p:nvPr>
            <p:ph type="title"/>
          </p:nvPr>
        </p:nvSpPr>
        <p:spPr>
          <a:xfrm>
            <a:off x="810001" y="4902200"/>
            <a:ext cx="10572000" cy="694862"/>
          </a:xfrm>
        </p:spPr>
        <p:txBody>
          <a:bodyPr vert="horz" lIns="91440" tIns="45720" rIns="91440" bIns="45720" rtlCol="0" anchor="b">
            <a:normAutofit/>
          </a:bodyPr>
          <a:lstStyle/>
          <a:p>
            <a:pPr algn="l">
              <a:lnSpc>
                <a:spcPct val="90000"/>
              </a:lnSpc>
            </a:pPr>
            <a:r>
              <a:rPr lang="en-US" sz="4000" dirty="0"/>
              <a:t>Thank You</a:t>
            </a:r>
            <a:endParaRPr lang="en-US" sz="4000"/>
          </a:p>
        </p:txBody>
      </p:sp>
      <p:sp>
        <p:nvSpPr>
          <p:cNvPr id="3" name="Text Placeholder 2">
            <a:extLst>
              <a:ext uri="{FF2B5EF4-FFF2-40B4-BE49-F238E27FC236}">
                <a16:creationId xmlns:a16="http://schemas.microsoft.com/office/drawing/2014/main" id="{2D219505-9D7D-47EE-B8DA-D2301EBFA319}"/>
              </a:ext>
            </a:extLst>
          </p:cNvPr>
          <p:cNvSpPr>
            <a:spLocks noGrp="1"/>
          </p:cNvSpPr>
          <p:nvPr>
            <p:ph type="body" idx="1"/>
          </p:nvPr>
        </p:nvSpPr>
        <p:spPr>
          <a:xfrm>
            <a:off x="810001" y="5594110"/>
            <a:ext cx="11116956" cy="925960"/>
          </a:xfrm>
        </p:spPr>
        <p:txBody>
          <a:bodyPr vert="horz" lIns="91440" tIns="45720" rIns="91440" bIns="45720" rtlCol="0" anchor="t">
            <a:normAutofit/>
          </a:bodyPr>
          <a:lstStyle/>
          <a:p>
            <a:pPr algn="l"/>
            <a:r>
              <a:rPr lang="en-US" dirty="0">
                <a:hlinkClick r:id="rId4"/>
              </a:rPr>
              <a:t>menwelfaretrust@gmail.com</a:t>
            </a:r>
            <a:r>
              <a:rPr lang="en-US" dirty="0"/>
              <a:t>			</a:t>
            </a:r>
            <a:r>
              <a:rPr lang="en-US" dirty="0">
                <a:hlinkClick r:id="rId5"/>
              </a:rPr>
              <a:t>contactsavefamily@gmail.com</a:t>
            </a:r>
            <a:r>
              <a:rPr lang="en-US" dirty="0"/>
              <a:t>		</a:t>
            </a:r>
            <a:r>
              <a:rPr lang="en-US" dirty="0">
                <a:hlinkClick r:id="rId6"/>
              </a:rPr>
              <a:t>sifhelpline@gmail.com</a:t>
            </a:r>
            <a:r>
              <a:rPr lang="en-US" dirty="0"/>
              <a:t> </a:t>
            </a:r>
          </a:p>
          <a:p>
            <a:pPr algn="ctr"/>
            <a:r>
              <a:rPr lang="en-US" dirty="0"/>
              <a:t>SIF ONE – HELPLINE FOR MEN				8882 498 498</a:t>
            </a:r>
          </a:p>
        </p:txBody>
      </p:sp>
      <p:sp>
        <p:nvSpPr>
          <p:cNvPr id="4" name="Slide Number Placeholder 3">
            <a:extLst>
              <a:ext uri="{FF2B5EF4-FFF2-40B4-BE49-F238E27FC236}">
                <a16:creationId xmlns:a16="http://schemas.microsoft.com/office/drawing/2014/main" id="{809E4FC5-DF4D-4D2B-92F5-FD93CFD93AD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41583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18B6-3C1F-4893-BDF5-46F21AB7D6AF}"/>
              </a:ext>
            </a:extLst>
          </p:cNvPr>
          <p:cNvSpPr>
            <a:spLocks noGrp="1"/>
          </p:cNvSpPr>
          <p:nvPr>
            <p:ph type="title"/>
          </p:nvPr>
        </p:nvSpPr>
        <p:spPr/>
        <p:txBody>
          <a:bodyPr/>
          <a:lstStyle/>
          <a:p>
            <a:r>
              <a:rPr lang="en-US" dirty="0"/>
              <a:t>History													</a:t>
            </a:r>
            <a:r>
              <a:rPr lang="en-US" sz="2400" dirty="0"/>
              <a:t>VISHAKA GUIDELINES</a:t>
            </a:r>
            <a:endParaRPr lang="en-US" dirty="0"/>
          </a:p>
        </p:txBody>
      </p:sp>
      <p:sp>
        <p:nvSpPr>
          <p:cNvPr id="3" name="Content Placeholder 2">
            <a:extLst>
              <a:ext uri="{FF2B5EF4-FFF2-40B4-BE49-F238E27FC236}">
                <a16:creationId xmlns:a16="http://schemas.microsoft.com/office/drawing/2014/main" id="{B3334FC5-44D3-4C73-954B-641373EA9147}"/>
              </a:ext>
            </a:extLst>
          </p:cNvPr>
          <p:cNvSpPr>
            <a:spLocks noGrp="1"/>
          </p:cNvSpPr>
          <p:nvPr>
            <p:ph idx="1"/>
          </p:nvPr>
        </p:nvSpPr>
        <p:spPr/>
        <p:txBody>
          <a:bodyPr/>
          <a:lstStyle/>
          <a:p>
            <a:r>
              <a:rPr lang="en-US" dirty="0"/>
              <a:t>13</a:t>
            </a:r>
            <a:r>
              <a:rPr lang="en-US" baseline="30000" dirty="0"/>
              <a:t>th</a:t>
            </a:r>
            <a:r>
              <a:rPr lang="en-US" dirty="0"/>
              <a:t> August 1997, Hon’ble Supreme Court (3 judges bench), ordered guidelines in “</a:t>
            </a:r>
            <a:r>
              <a:rPr lang="en-US" dirty="0" err="1"/>
              <a:t>Vishaka</a:t>
            </a:r>
            <a:r>
              <a:rPr lang="en-US" dirty="0"/>
              <a:t> &amp; Others vs State of Rajasthan &amp; Others”, commonly called as “</a:t>
            </a:r>
            <a:r>
              <a:rPr lang="en-US" dirty="0" err="1"/>
              <a:t>Vishaka</a:t>
            </a:r>
            <a:r>
              <a:rPr lang="en-US" dirty="0"/>
              <a:t> Guidelines”.</a:t>
            </a:r>
          </a:p>
          <a:p>
            <a:r>
              <a:rPr lang="en-US" dirty="0"/>
              <a:t>The Guidelines were Gender based and applicable only for women.</a:t>
            </a:r>
          </a:p>
          <a:p>
            <a:r>
              <a:rPr lang="en-US" dirty="0"/>
              <a:t>Guidelines included:</a:t>
            </a:r>
          </a:p>
          <a:p>
            <a:pPr lvl="1"/>
            <a:r>
              <a:rPr lang="en-US" dirty="0"/>
              <a:t>Formation of Complaints Committee</a:t>
            </a:r>
          </a:p>
          <a:p>
            <a:pPr lvl="1"/>
            <a:r>
              <a:rPr lang="en-US" dirty="0"/>
              <a:t>Defined Sexual Harassment</a:t>
            </a:r>
          </a:p>
          <a:p>
            <a:pPr lvl="1"/>
            <a:r>
              <a:rPr lang="en-US" dirty="0"/>
              <a:t>Defined Complaint Committee constitution</a:t>
            </a:r>
          </a:p>
        </p:txBody>
      </p:sp>
      <p:graphicFrame>
        <p:nvGraphicFramePr>
          <p:cNvPr id="5" name="Object 4">
            <a:extLst>
              <a:ext uri="{FF2B5EF4-FFF2-40B4-BE49-F238E27FC236}">
                <a16:creationId xmlns:a16="http://schemas.microsoft.com/office/drawing/2014/main" id="{D961BBE3-0F11-4751-A1D7-5672DD91FBD3}"/>
              </a:ext>
            </a:extLst>
          </p:cNvPr>
          <p:cNvGraphicFramePr>
            <a:graphicFrameLocks noChangeAspect="1"/>
          </p:cNvGraphicFramePr>
          <p:nvPr>
            <p:extLst>
              <p:ext uri="{D42A27DB-BD31-4B8C-83A1-F6EECF244321}">
                <p14:modId xmlns:p14="http://schemas.microsoft.com/office/powerpoint/2010/main" val="4264131347"/>
              </p:ext>
            </p:extLst>
          </p:nvPr>
        </p:nvGraphicFramePr>
        <p:xfrm>
          <a:off x="11277600" y="0"/>
          <a:ext cx="914400" cy="771525"/>
        </p:xfrm>
        <a:graphic>
          <a:graphicData uri="http://schemas.openxmlformats.org/presentationml/2006/ole">
            <mc:AlternateContent xmlns:mc="http://schemas.openxmlformats.org/markup-compatibility/2006">
              <mc:Choice xmlns:v="urn:schemas-microsoft-com:vml" Requires="v">
                <p:oleObj spid="_x0000_s206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11277600" y="0"/>
                        <a:ext cx="914400" cy="771525"/>
                      </a:xfrm>
                      <a:prstGeom prst="rect">
                        <a:avLst/>
                      </a:prstGeom>
                      <a:solidFill>
                        <a:schemeClr val="tx1"/>
                      </a:solidFill>
                    </p:spPr>
                  </p:pic>
                </p:oleObj>
              </mc:Fallback>
            </mc:AlternateContent>
          </a:graphicData>
        </a:graphic>
      </p:graphicFrame>
      <p:sp>
        <p:nvSpPr>
          <p:cNvPr id="4" name="Slide Number Placeholder 3">
            <a:extLst>
              <a:ext uri="{FF2B5EF4-FFF2-40B4-BE49-F238E27FC236}">
                <a16:creationId xmlns:a16="http://schemas.microsoft.com/office/drawing/2014/main" id="{20F379B7-59E4-4AE5-A2DA-8858CF204BB2}"/>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28507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3F0A-5764-4289-9CC2-BA808D12C55B}"/>
              </a:ext>
            </a:extLst>
          </p:cNvPr>
          <p:cNvSpPr>
            <a:spLocks noGrp="1"/>
          </p:cNvSpPr>
          <p:nvPr>
            <p:ph type="title"/>
          </p:nvPr>
        </p:nvSpPr>
        <p:spPr/>
        <p:txBody>
          <a:bodyPr/>
          <a:lstStyle/>
          <a:p>
            <a:r>
              <a:rPr lang="en-US" dirty="0"/>
              <a:t>History										</a:t>
            </a:r>
            <a:r>
              <a:rPr lang="en-US" sz="1800" dirty="0"/>
              <a:t>Workplace Harassment law in making</a:t>
            </a:r>
            <a:endParaRPr lang="en-US" dirty="0"/>
          </a:p>
        </p:txBody>
      </p:sp>
      <p:pic>
        <p:nvPicPr>
          <p:cNvPr id="5" name="Content Placeholder 4">
            <a:extLst>
              <a:ext uri="{FF2B5EF4-FFF2-40B4-BE49-F238E27FC236}">
                <a16:creationId xmlns:a16="http://schemas.microsoft.com/office/drawing/2014/main" id="{45B602F0-D6EA-4D6D-849D-464BA7A9632F}"/>
              </a:ext>
            </a:extLst>
          </p:cNvPr>
          <p:cNvPicPr>
            <a:picLocks noGrp="1" noChangeAspect="1"/>
          </p:cNvPicPr>
          <p:nvPr>
            <p:ph idx="1"/>
          </p:nvPr>
        </p:nvPicPr>
        <p:blipFill>
          <a:blip r:embed="rId3"/>
          <a:stretch>
            <a:fillRect/>
          </a:stretch>
        </p:blipFill>
        <p:spPr>
          <a:xfrm>
            <a:off x="0" y="2279141"/>
            <a:ext cx="12150800" cy="1323867"/>
          </a:xfrm>
        </p:spPr>
      </p:pic>
      <p:sp>
        <p:nvSpPr>
          <p:cNvPr id="6" name="TextBox 5">
            <a:extLst>
              <a:ext uri="{FF2B5EF4-FFF2-40B4-BE49-F238E27FC236}">
                <a16:creationId xmlns:a16="http://schemas.microsoft.com/office/drawing/2014/main" id="{B6656B59-66D1-4C09-81A7-29026E74967F}"/>
              </a:ext>
            </a:extLst>
          </p:cNvPr>
          <p:cNvSpPr txBox="1"/>
          <p:nvPr/>
        </p:nvSpPr>
        <p:spPr>
          <a:xfrm>
            <a:off x="0" y="2039556"/>
            <a:ext cx="12192000" cy="4832092"/>
          </a:xfrm>
          <a:prstGeom prst="rect">
            <a:avLst/>
          </a:prstGeom>
          <a:noFill/>
        </p:spPr>
        <p:txBody>
          <a:bodyPr wrap="square" rtlCol="0">
            <a:spAutoFit/>
          </a:bodyPr>
          <a:lstStyle/>
          <a:p>
            <a:pPr algn="just"/>
            <a:r>
              <a:rPr lang="en-US" sz="1400" dirty="0"/>
              <a:t>During the discussions with Standing Committee in 2010, while the Bill was drafted by the Ministry of Women and Child Development, Save Indian Family (represented by many NGOs), presented strong objection to the Bill being Gender Biased. Snippets from Standing Committee report:</a:t>
            </a:r>
          </a:p>
          <a:p>
            <a:pPr algn="just"/>
            <a:r>
              <a:rPr lang="en-US" sz="1400" dirty="0"/>
              <a:t>	“</a:t>
            </a:r>
            <a:r>
              <a:rPr lang="en-IN" sz="1400" i="1" dirty="0"/>
              <a:t>The Committee held meetings with several stakeholders like Saheli, National Domestic Workers 	Movement, Lawyers Collective, 	Human Rights Law Network, Centre of Indian Trade Union, All India Women's Conference, SEWA, YWCA, PRIA, </a:t>
            </a:r>
            <a:r>
              <a:rPr lang="en-IN" sz="1400" b="1" i="1" u="sng" dirty="0"/>
              <a:t>National Coalition for </a:t>
            </a:r>
            <a:r>
              <a:rPr lang="en-IN" sz="1400" b="1" i="1" dirty="0"/>
              <a:t>	</a:t>
            </a:r>
            <a:r>
              <a:rPr lang="en-IN" sz="1400" b="1" i="1" u="sng" dirty="0"/>
              <a:t>Men</a:t>
            </a:r>
            <a:r>
              <a:rPr lang="en-IN" sz="1400" i="1" dirty="0"/>
              <a:t>, Indian Social Awareness and Activism Forum, </a:t>
            </a:r>
            <a:r>
              <a:rPr lang="en-IN" sz="1400" b="1" i="1" u="sng" dirty="0"/>
              <a:t>All India Men's Welfare Association</a:t>
            </a:r>
            <a:r>
              <a:rPr lang="en-IN" sz="1400" i="1" dirty="0"/>
              <a:t>, SCOPE, Office of Chief Labour 	Commissioner, 	Indian Banks Association, NASSCOM and CII. The Committee has also been greatly benefitted by the written 	memoranda received from individuals and organizations like PRS Legislative Research, </a:t>
            </a:r>
            <a:r>
              <a:rPr lang="en-IN" sz="1400" b="1" i="1" u="sng" dirty="0" err="1"/>
              <a:t>Rakshk</a:t>
            </a:r>
            <a:r>
              <a:rPr lang="en-IN" sz="1400" b="1" i="1" u="sng" dirty="0"/>
              <a:t> Foundation</a:t>
            </a:r>
            <a:r>
              <a:rPr lang="en-IN" sz="1400" i="1" dirty="0"/>
              <a:t>, Domestic Workers Forum, 	</a:t>
            </a:r>
            <a:r>
              <a:rPr lang="en-IN" sz="1400" b="1" i="1" u="sng" dirty="0"/>
              <a:t>Gender Human Rights Society</a:t>
            </a:r>
            <a:r>
              <a:rPr lang="en-IN" sz="1400" i="1" dirty="0"/>
              <a:t>, </a:t>
            </a:r>
            <a:r>
              <a:rPr lang="en-IN" sz="1400" b="1" i="1" u="sng" dirty="0"/>
              <a:t>Mother and Sister Initiative</a:t>
            </a:r>
            <a:r>
              <a:rPr lang="en-IN" sz="1400" i="1" dirty="0"/>
              <a:t>, Family India Life Line, Industrial Management Academy etc. </a:t>
            </a:r>
            <a:r>
              <a:rPr lang="en-US" sz="1400" dirty="0"/>
              <a:t>”</a:t>
            </a:r>
          </a:p>
          <a:p>
            <a:pPr algn="just"/>
            <a:r>
              <a:rPr lang="en-US" sz="1400" dirty="0"/>
              <a:t>	</a:t>
            </a:r>
          </a:p>
          <a:p>
            <a:pPr algn="just"/>
            <a:r>
              <a:rPr lang="en-US" sz="1400" dirty="0"/>
              <a:t>“</a:t>
            </a:r>
            <a:r>
              <a:rPr lang="en-IN" sz="1400" dirty="0"/>
              <a:t>Following were the major concerns expressed on the gender-specific nature of the Bill:-</a:t>
            </a:r>
          </a:p>
          <a:p>
            <a:pPr algn="just"/>
            <a:r>
              <a:rPr lang="en-IN" sz="1400" dirty="0"/>
              <a:t>- It is incorrect to presume that only women can be victims of sexual harassment. Percentage of women workforce is gradually increasing and not all are at subordinate levels.</a:t>
            </a:r>
          </a:p>
          <a:p>
            <a:pPr algn="just"/>
            <a:r>
              <a:rPr lang="en-IN" sz="1400" dirty="0"/>
              <a:t>- Gender should not get any more precedence over human rights.</a:t>
            </a:r>
          </a:p>
          <a:p>
            <a:pPr algn="just"/>
            <a:r>
              <a:rPr lang="en-IN" sz="1400" dirty="0"/>
              <a:t>- Employers are under a duty to provide a safe working environment to all employees.</a:t>
            </a:r>
          </a:p>
          <a:p>
            <a:pPr algn="just"/>
            <a:r>
              <a:rPr lang="en-IN" sz="1400" dirty="0"/>
              <a:t>- The Ministry has no data to claim that sexual harassment is faced only by women and that harassment of men cannot be put on the same footing character-wise or incidence-wise.</a:t>
            </a:r>
          </a:p>
          <a:p>
            <a:pPr algn="just"/>
            <a:r>
              <a:rPr lang="en-IN" sz="1400" dirty="0"/>
              <a:t>- Sexual harassment laws in most countries like Denmark, UK, Italy, Ireland, Finland, France, Germany, Portugal, Spain, Netherlands etc. are gender-neutral.</a:t>
            </a:r>
          </a:p>
          <a:p>
            <a:pPr algn="just"/>
            <a:endParaRPr lang="en-IN" sz="1400" dirty="0"/>
          </a:p>
          <a:p>
            <a:pPr algn="just"/>
            <a:r>
              <a:rPr lang="en-IN" sz="1400" dirty="0"/>
              <a:t>3.3 On this issue being taken up with the Ministry, it was admitted that data on sexual harassment at the workplace in India was not available. </a:t>
            </a:r>
            <a:r>
              <a:rPr lang="en-US" sz="1400" dirty="0"/>
              <a:t>”</a:t>
            </a:r>
          </a:p>
        </p:txBody>
      </p:sp>
      <p:pic>
        <p:nvPicPr>
          <p:cNvPr id="8" name="Picture 7">
            <a:extLst>
              <a:ext uri="{FF2B5EF4-FFF2-40B4-BE49-F238E27FC236}">
                <a16:creationId xmlns:a16="http://schemas.microsoft.com/office/drawing/2014/main" id="{2F0684A6-D77F-47D4-B533-D7477322507A}"/>
              </a:ext>
            </a:extLst>
          </p:cNvPr>
          <p:cNvPicPr>
            <a:picLocks noChangeAspect="1"/>
          </p:cNvPicPr>
          <p:nvPr/>
        </p:nvPicPr>
        <p:blipFill>
          <a:blip r:embed="rId4"/>
          <a:stretch>
            <a:fillRect/>
          </a:stretch>
        </p:blipFill>
        <p:spPr>
          <a:xfrm>
            <a:off x="1003374" y="2034866"/>
            <a:ext cx="9875750" cy="4795838"/>
          </a:xfrm>
          <a:prstGeom prst="rect">
            <a:avLst/>
          </a:prstGeom>
        </p:spPr>
      </p:pic>
      <p:graphicFrame>
        <p:nvGraphicFramePr>
          <p:cNvPr id="9" name="Object 8">
            <a:extLst>
              <a:ext uri="{FF2B5EF4-FFF2-40B4-BE49-F238E27FC236}">
                <a16:creationId xmlns:a16="http://schemas.microsoft.com/office/drawing/2014/main" id="{E884D27C-1B42-46FA-91A5-CF04A62E540E}"/>
              </a:ext>
            </a:extLst>
          </p:cNvPr>
          <p:cNvGraphicFramePr>
            <a:graphicFrameLocks noChangeAspect="1"/>
          </p:cNvGraphicFramePr>
          <p:nvPr>
            <p:extLst>
              <p:ext uri="{D42A27DB-BD31-4B8C-83A1-F6EECF244321}">
                <p14:modId xmlns:p14="http://schemas.microsoft.com/office/powerpoint/2010/main" val="4079041306"/>
              </p:ext>
            </p:extLst>
          </p:nvPr>
        </p:nvGraphicFramePr>
        <p:xfrm>
          <a:off x="11291248" y="0"/>
          <a:ext cx="914400" cy="771525"/>
        </p:xfrm>
        <a:graphic>
          <a:graphicData uri="http://schemas.openxmlformats.org/presentationml/2006/ole">
            <mc:AlternateContent xmlns:mc="http://schemas.openxmlformats.org/markup-compatibility/2006">
              <mc:Choice xmlns:v="urn:schemas-microsoft-com:vml" Requires="v">
                <p:oleObj spid="_x0000_s107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1291248" y="0"/>
                        <a:ext cx="914400" cy="771525"/>
                      </a:xfrm>
                      <a:prstGeom prst="rect">
                        <a:avLst/>
                      </a:prstGeom>
                      <a:solidFill>
                        <a:schemeClr val="tx1"/>
                      </a:solidFill>
                    </p:spPr>
                  </p:pic>
                </p:oleObj>
              </mc:Fallback>
            </mc:AlternateContent>
          </a:graphicData>
        </a:graphic>
      </p:graphicFrame>
      <p:sp>
        <p:nvSpPr>
          <p:cNvPr id="3" name="Slide Number Placeholder 2">
            <a:extLst>
              <a:ext uri="{FF2B5EF4-FFF2-40B4-BE49-F238E27FC236}">
                <a16:creationId xmlns:a16="http://schemas.microsoft.com/office/drawing/2014/main" id="{2EFEB961-F707-405A-93C7-3A4E112C8A35}"/>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847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par>
                          <p:cTn id="14" fill="hold">
                            <p:stCondLst>
                              <p:cond delay="0"/>
                            </p:stCondLst>
                            <p:childTnLst>
                              <p:par>
                                <p:cTn id="15" presetID="3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90"/>
                                          </p:val>
                                        </p:tav>
                                        <p:tav tm="100000">
                                          <p:val>
                                            <p:fltVal val="0"/>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344C5B-468D-40BA-8562-BB2A6E423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ECAA8197-DF89-4B95-92DB-575C8AFF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238765" y="1719943"/>
            <a:ext cx="3269463" cy="4034815"/>
          </a:xfrm>
        </p:spPr>
        <p:txBody>
          <a:bodyPr anchor="t">
            <a:normAutofit/>
          </a:bodyPr>
          <a:lstStyle/>
          <a:p>
            <a:r>
              <a:rPr lang="en-US" sz="4400" dirty="0"/>
              <a:t>Effects of the new LAW</a:t>
            </a:r>
          </a:p>
        </p:txBody>
      </p:sp>
      <p:pic>
        <p:nvPicPr>
          <p:cNvPr id="5" name="Picture 4">
            <a:extLst>
              <a:ext uri="{FF2B5EF4-FFF2-40B4-BE49-F238E27FC236}">
                <a16:creationId xmlns:a16="http://schemas.microsoft.com/office/drawing/2014/main" id="{7A197665-738C-4D2D-92A4-255F3C452653}"/>
              </a:ext>
            </a:extLst>
          </p:cNvPr>
          <p:cNvPicPr>
            <a:picLocks noChangeAspect="1"/>
          </p:cNvPicPr>
          <p:nvPr/>
        </p:nvPicPr>
        <p:blipFill>
          <a:blip r:embed="rId3"/>
          <a:stretch>
            <a:fillRect/>
          </a:stretch>
        </p:blipFill>
        <p:spPr>
          <a:xfrm>
            <a:off x="6765" y="-1"/>
            <a:ext cx="7548229" cy="4278149"/>
          </a:xfrm>
          <a:prstGeom prst="rect">
            <a:avLst/>
          </a:prstGeom>
        </p:spPr>
      </p:pic>
      <p:sp>
        <p:nvSpPr>
          <p:cNvPr id="7" name="Rectangle 6">
            <a:extLst>
              <a:ext uri="{FF2B5EF4-FFF2-40B4-BE49-F238E27FC236}">
                <a16:creationId xmlns:a16="http://schemas.microsoft.com/office/drawing/2014/main" id="{9B1CFEA8-4B22-47BE-9410-B421943D63B3}"/>
              </a:ext>
            </a:extLst>
          </p:cNvPr>
          <p:cNvSpPr/>
          <p:nvPr/>
        </p:nvSpPr>
        <p:spPr>
          <a:xfrm>
            <a:off x="2484655" y="5306464"/>
            <a:ext cx="2584362" cy="523220"/>
          </a:xfrm>
          <a:prstGeom prst="rect">
            <a:avLst/>
          </a:prstGeom>
          <a:noFill/>
        </p:spPr>
        <p:txBody>
          <a:bodyPr wrap="none" lIns="91440" tIns="45720" rIns="91440" bIns="45720">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19</a:t>
            </a:r>
            <a:r>
              <a:rPr lang="en-US" sz="2800" b="1" baseline="30000" dirty="0">
                <a:ln w="0"/>
                <a:solidFill>
                  <a:schemeClr val="accent1"/>
                </a:solidFill>
                <a:effectLst>
                  <a:outerShdw blurRad="38100" dist="25400" dir="5400000" algn="ctr" rotWithShape="0">
                    <a:srgbClr val="6E747A">
                      <a:alpha val="43000"/>
                    </a:srgbClr>
                  </a:outerShdw>
                </a:effectLst>
              </a:rPr>
              <a:t>th</a:t>
            </a:r>
            <a:r>
              <a:rPr lang="en-US" sz="2800" b="1" dirty="0">
                <a:ln w="0"/>
                <a:solidFill>
                  <a:schemeClr val="accent1"/>
                </a:solidFill>
                <a:effectLst>
                  <a:outerShdw blurRad="38100" dist="25400" dir="5400000" algn="ctr" rotWithShape="0">
                    <a:srgbClr val="6E747A">
                      <a:alpha val="43000"/>
                    </a:srgbClr>
                  </a:outerShdw>
                </a:effectLst>
              </a:rPr>
              <a:t> Sept 2016</a:t>
            </a:r>
          </a:p>
        </p:txBody>
      </p:sp>
      <p:pic>
        <p:nvPicPr>
          <p:cNvPr id="9" name="Picture 8">
            <a:extLst>
              <a:ext uri="{FF2B5EF4-FFF2-40B4-BE49-F238E27FC236}">
                <a16:creationId xmlns:a16="http://schemas.microsoft.com/office/drawing/2014/main" id="{534537DD-C21A-485F-9D55-B6AB3574EE6F}"/>
              </a:ext>
            </a:extLst>
          </p:cNvPr>
          <p:cNvPicPr>
            <a:picLocks noChangeAspect="1"/>
          </p:cNvPicPr>
          <p:nvPr/>
        </p:nvPicPr>
        <p:blipFill>
          <a:blip r:embed="rId4"/>
          <a:stretch>
            <a:fillRect/>
          </a:stretch>
        </p:blipFill>
        <p:spPr>
          <a:xfrm>
            <a:off x="619298" y="2139073"/>
            <a:ext cx="6315075" cy="4705350"/>
          </a:xfrm>
          <a:prstGeom prst="rect">
            <a:avLst/>
          </a:prstGeom>
        </p:spPr>
      </p:pic>
      <p:sp>
        <p:nvSpPr>
          <p:cNvPr id="12" name="Rectangle 11">
            <a:extLst>
              <a:ext uri="{FF2B5EF4-FFF2-40B4-BE49-F238E27FC236}">
                <a16:creationId xmlns:a16="http://schemas.microsoft.com/office/drawing/2014/main" id="{AB88119A-730A-4727-8B2F-EBDDAD9DAFB0}"/>
              </a:ext>
            </a:extLst>
          </p:cNvPr>
          <p:cNvSpPr/>
          <p:nvPr/>
        </p:nvSpPr>
        <p:spPr>
          <a:xfrm>
            <a:off x="2609692" y="1028316"/>
            <a:ext cx="2334292" cy="523220"/>
          </a:xfrm>
          <a:prstGeom prst="rect">
            <a:avLst/>
          </a:prstGeom>
          <a:noFill/>
        </p:spPr>
        <p:txBody>
          <a:bodyPr wrap="none" lIns="91440" tIns="45720" rIns="91440" bIns="45720">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3</a:t>
            </a:r>
            <a:r>
              <a:rPr lang="en-US" sz="2800" b="1" baseline="30000" dirty="0">
                <a:ln w="0"/>
                <a:solidFill>
                  <a:schemeClr val="accent1"/>
                </a:solidFill>
                <a:effectLst>
                  <a:outerShdw blurRad="38100" dist="25400" dir="5400000" algn="ctr" rotWithShape="0">
                    <a:srgbClr val="6E747A">
                      <a:alpha val="43000"/>
                    </a:srgbClr>
                  </a:outerShdw>
                </a:effectLst>
              </a:rPr>
              <a:t>rd</a:t>
            </a:r>
            <a:r>
              <a:rPr lang="en-US" sz="2800" b="1" dirty="0">
                <a:ln w="0"/>
                <a:solidFill>
                  <a:schemeClr val="accent1"/>
                </a:solidFill>
                <a:effectLst>
                  <a:outerShdw blurRad="38100" dist="25400" dir="5400000" algn="ctr" rotWithShape="0">
                    <a:srgbClr val="6E747A">
                      <a:alpha val="43000"/>
                    </a:srgbClr>
                  </a:outerShdw>
                </a:effectLst>
              </a:rPr>
              <a:t> Dec 2013</a:t>
            </a:r>
          </a:p>
        </p:txBody>
      </p:sp>
      <p:pic>
        <p:nvPicPr>
          <p:cNvPr id="15" name="Picture 14">
            <a:extLst>
              <a:ext uri="{FF2B5EF4-FFF2-40B4-BE49-F238E27FC236}">
                <a16:creationId xmlns:a16="http://schemas.microsoft.com/office/drawing/2014/main" id="{694935A3-6C91-433A-B780-8091FA80A1EA}"/>
              </a:ext>
            </a:extLst>
          </p:cNvPr>
          <p:cNvPicPr>
            <a:picLocks noChangeAspect="1"/>
          </p:cNvPicPr>
          <p:nvPr/>
        </p:nvPicPr>
        <p:blipFill>
          <a:blip r:embed="rId5"/>
          <a:stretch>
            <a:fillRect/>
          </a:stretch>
        </p:blipFill>
        <p:spPr>
          <a:xfrm>
            <a:off x="1" y="-2"/>
            <a:ext cx="7561758" cy="5413011"/>
          </a:xfrm>
          <a:prstGeom prst="rect">
            <a:avLst/>
          </a:prstGeom>
        </p:spPr>
      </p:pic>
      <p:sp>
        <p:nvSpPr>
          <p:cNvPr id="16" name="Rectangle 15">
            <a:extLst>
              <a:ext uri="{FF2B5EF4-FFF2-40B4-BE49-F238E27FC236}">
                <a16:creationId xmlns:a16="http://schemas.microsoft.com/office/drawing/2014/main" id="{A3E09EC5-11E9-4CC5-9A4B-63E61841F35F}"/>
              </a:ext>
            </a:extLst>
          </p:cNvPr>
          <p:cNvSpPr/>
          <p:nvPr/>
        </p:nvSpPr>
        <p:spPr>
          <a:xfrm>
            <a:off x="2657785" y="5759123"/>
            <a:ext cx="2488182" cy="523220"/>
          </a:xfrm>
          <a:prstGeom prst="rect">
            <a:avLst/>
          </a:prstGeom>
          <a:noFill/>
        </p:spPr>
        <p:txBody>
          <a:bodyPr wrap="none" lIns="91440" tIns="45720" rIns="91440" bIns="45720">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17</a:t>
            </a:r>
            <a:r>
              <a:rPr lang="en-US" sz="2800" b="1" baseline="30000" dirty="0">
                <a:ln w="0"/>
                <a:solidFill>
                  <a:schemeClr val="accent1"/>
                </a:solidFill>
                <a:effectLst>
                  <a:outerShdw blurRad="38100" dist="25400" dir="5400000" algn="ctr" rotWithShape="0">
                    <a:srgbClr val="6E747A">
                      <a:alpha val="43000"/>
                    </a:srgbClr>
                  </a:outerShdw>
                </a:effectLst>
              </a:rPr>
              <a:t>th</a:t>
            </a:r>
            <a:r>
              <a:rPr lang="en-US" sz="2800" b="1" dirty="0">
                <a:ln w="0"/>
                <a:solidFill>
                  <a:schemeClr val="accent1"/>
                </a:solidFill>
                <a:effectLst>
                  <a:outerShdw blurRad="38100" dist="25400" dir="5400000" algn="ctr" rotWithShape="0">
                    <a:srgbClr val="6E747A">
                      <a:alpha val="43000"/>
                    </a:srgbClr>
                  </a:outerShdw>
                </a:effectLst>
              </a:rPr>
              <a:t> July 2014</a:t>
            </a:r>
          </a:p>
        </p:txBody>
      </p:sp>
      <p:pic>
        <p:nvPicPr>
          <p:cNvPr id="18" name="Picture 17">
            <a:extLst>
              <a:ext uri="{FF2B5EF4-FFF2-40B4-BE49-F238E27FC236}">
                <a16:creationId xmlns:a16="http://schemas.microsoft.com/office/drawing/2014/main" id="{A55FB523-8A91-466B-96C4-13642B940584}"/>
              </a:ext>
            </a:extLst>
          </p:cNvPr>
          <p:cNvPicPr>
            <a:picLocks noChangeAspect="1"/>
          </p:cNvPicPr>
          <p:nvPr/>
        </p:nvPicPr>
        <p:blipFill>
          <a:blip r:embed="rId6"/>
          <a:stretch>
            <a:fillRect/>
          </a:stretch>
        </p:blipFill>
        <p:spPr>
          <a:xfrm>
            <a:off x="438322" y="1419225"/>
            <a:ext cx="6677025" cy="5438775"/>
          </a:xfrm>
          <a:prstGeom prst="rect">
            <a:avLst/>
          </a:prstGeom>
        </p:spPr>
      </p:pic>
      <p:sp>
        <p:nvSpPr>
          <p:cNvPr id="19" name="Rectangle 18">
            <a:extLst>
              <a:ext uri="{FF2B5EF4-FFF2-40B4-BE49-F238E27FC236}">
                <a16:creationId xmlns:a16="http://schemas.microsoft.com/office/drawing/2014/main" id="{ECFE6198-1B30-45EB-8313-773E0069C1F0}"/>
              </a:ext>
            </a:extLst>
          </p:cNvPr>
          <p:cNvSpPr/>
          <p:nvPr/>
        </p:nvSpPr>
        <p:spPr>
          <a:xfrm>
            <a:off x="2555192" y="505096"/>
            <a:ext cx="2443298" cy="523220"/>
          </a:xfrm>
          <a:prstGeom prst="rect">
            <a:avLst/>
          </a:prstGeom>
          <a:noFill/>
        </p:spPr>
        <p:txBody>
          <a:bodyPr wrap="none" lIns="91440" tIns="45720" rIns="91440" bIns="45720">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19</a:t>
            </a:r>
            <a:r>
              <a:rPr lang="en-US" sz="2800" b="1" baseline="30000" dirty="0">
                <a:ln w="0"/>
                <a:solidFill>
                  <a:schemeClr val="accent1"/>
                </a:solidFill>
                <a:effectLst>
                  <a:outerShdw blurRad="38100" dist="25400" dir="5400000" algn="ctr" rotWithShape="0">
                    <a:srgbClr val="6E747A">
                      <a:alpha val="43000"/>
                    </a:srgbClr>
                  </a:outerShdw>
                </a:effectLst>
              </a:rPr>
              <a:t>th</a:t>
            </a:r>
            <a:r>
              <a:rPr lang="en-US" sz="2800" b="1" dirty="0">
                <a:ln w="0"/>
                <a:solidFill>
                  <a:schemeClr val="accent1"/>
                </a:solidFill>
                <a:effectLst>
                  <a:outerShdw blurRad="38100" dist="25400" dir="5400000" algn="ctr" rotWithShape="0">
                    <a:srgbClr val="6E747A">
                      <a:alpha val="43000"/>
                    </a:srgbClr>
                  </a:outerShdw>
                </a:effectLst>
              </a:rPr>
              <a:t> Oct 2018</a:t>
            </a:r>
          </a:p>
        </p:txBody>
      </p:sp>
      <p:sp>
        <p:nvSpPr>
          <p:cNvPr id="3" name="Slide Number Placeholder 2">
            <a:extLst>
              <a:ext uri="{FF2B5EF4-FFF2-40B4-BE49-F238E27FC236}">
                <a16:creationId xmlns:a16="http://schemas.microsoft.com/office/drawing/2014/main" id="{261135B2-F376-4984-8B6F-413A02DBBD6B}"/>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9370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par>
                          <p:cTn id="19" fill="hold">
                            <p:stCondLst>
                              <p:cond delay="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000" fill="hold"/>
                                        <p:tgtEl>
                                          <p:spTgt spid="16"/>
                                        </p:tgtEl>
                                        <p:attrNameLst>
                                          <p:attrName>ppt_x</p:attrName>
                                        </p:attrNameLst>
                                      </p:cBhvr>
                                      <p:tavLst>
                                        <p:tav tm="0">
                                          <p:val>
                                            <p:strVal val="#ppt_x"/>
                                          </p:val>
                                        </p:tav>
                                        <p:tav tm="100000">
                                          <p:val>
                                            <p:strVal val="#ppt_x"/>
                                          </p:val>
                                        </p:tav>
                                      </p:tavLst>
                                    </p:anim>
                                    <p:anim calcmode="lin" valueType="num">
                                      <p:cBhvr additive="base">
                                        <p:cTn id="27"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5"/>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par>
                          <p:cTn id="34" fill="hold">
                            <p:stCondLst>
                              <p:cond delay="0"/>
                            </p:stCondLst>
                            <p:childTnLst>
                              <p:par>
                                <p:cTn id="35" presetID="2" presetClass="entr" presetSubtype="4"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ppt_x"/>
                                          </p:val>
                                        </p:tav>
                                        <p:tav tm="100000">
                                          <p:val>
                                            <p:strVal val="#ppt_x"/>
                                          </p:val>
                                        </p:tav>
                                      </p:tavLst>
                                    </p:anim>
                                    <p:anim calcmode="lin" valueType="num">
                                      <p:cBhvr additive="base">
                                        <p:cTn id="38" dur="10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000" fill="hold"/>
                                        <p:tgtEl>
                                          <p:spTgt spid="7"/>
                                        </p:tgtEl>
                                        <p:attrNameLst>
                                          <p:attrName>ppt_x</p:attrName>
                                        </p:attrNameLst>
                                      </p:cBhvr>
                                      <p:tavLst>
                                        <p:tav tm="0">
                                          <p:val>
                                            <p:strVal val="#ppt_x"/>
                                          </p:val>
                                        </p:tav>
                                        <p:tav tm="100000">
                                          <p:val>
                                            <p:strVal val="#ppt_x"/>
                                          </p:val>
                                        </p:tav>
                                      </p:tavLst>
                                    </p:anim>
                                    <p:anim calcmode="lin" valueType="num">
                                      <p:cBhvr additive="base">
                                        <p:cTn id="4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par>
                          <p:cTn id="49" fill="hold">
                            <p:stCondLst>
                              <p:cond delay="0"/>
                            </p:stCondLst>
                            <p:childTnLst>
                              <p:par>
                                <p:cTn id="50" presetID="2" presetClass="entr" presetSubtype="1"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1000" fill="hold"/>
                                        <p:tgtEl>
                                          <p:spTgt spid="18"/>
                                        </p:tgtEl>
                                        <p:attrNameLst>
                                          <p:attrName>ppt_x</p:attrName>
                                        </p:attrNameLst>
                                      </p:cBhvr>
                                      <p:tavLst>
                                        <p:tav tm="0">
                                          <p:val>
                                            <p:strVal val="#ppt_x"/>
                                          </p:val>
                                        </p:tav>
                                        <p:tav tm="100000">
                                          <p:val>
                                            <p:strVal val="#ppt_x"/>
                                          </p:val>
                                        </p:tav>
                                      </p:tavLst>
                                    </p:anim>
                                    <p:anim calcmode="lin" valueType="num">
                                      <p:cBhvr additive="base">
                                        <p:cTn id="53" dur="1000" fill="hold"/>
                                        <p:tgtEl>
                                          <p:spTgt spid="18"/>
                                        </p:tgtEl>
                                        <p:attrNameLst>
                                          <p:attrName>ppt_y</p:attrName>
                                        </p:attrNameLst>
                                      </p:cBhvr>
                                      <p:tavLst>
                                        <p:tav tm="0">
                                          <p:val>
                                            <p:strVal val="0-#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1000" fill="hold"/>
                                        <p:tgtEl>
                                          <p:spTgt spid="19"/>
                                        </p:tgtEl>
                                        <p:attrNameLst>
                                          <p:attrName>ppt_x</p:attrName>
                                        </p:attrNameLst>
                                      </p:cBhvr>
                                      <p:tavLst>
                                        <p:tav tm="0">
                                          <p:val>
                                            <p:strVal val="#ppt_x"/>
                                          </p:val>
                                        </p:tav>
                                        <p:tav tm="100000">
                                          <p:val>
                                            <p:strVal val="#ppt_x"/>
                                          </p:val>
                                        </p:tav>
                                      </p:tavLst>
                                    </p:anim>
                                    <p:anim calcmode="lin" valueType="num">
                                      <p:cBhvr additive="base">
                                        <p:cTn id="57"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2" grpId="1"/>
      <p:bldP spid="16" grpId="0"/>
      <p:bldP spid="16" grpId="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Buildings in a downtown area">
            <a:extLst>
              <a:ext uri="{FF2B5EF4-FFF2-40B4-BE49-F238E27FC236}">
                <a16:creationId xmlns:a16="http://schemas.microsoft.com/office/drawing/2014/main" id="{E6409136-4F48-5248-8F4D-72F32D4315BB}"/>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0" y="11"/>
            <a:ext cx="12191980" cy="6857989"/>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idx="4294967295"/>
          </p:nvPr>
        </p:nvSpPr>
        <p:spPr>
          <a:xfrm>
            <a:off x="6040438" y="447675"/>
            <a:ext cx="6151562" cy="1558925"/>
          </a:xfrm>
        </p:spPr>
        <p:txBody>
          <a:bodyPr vert="horz" lIns="91440" tIns="45720" rIns="91440" bIns="45720" rtlCol="0" anchor="b">
            <a:normAutofit/>
          </a:bodyPr>
          <a:lstStyle/>
          <a:p>
            <a:pPr algn="ctr"/>
            <a:r>
              <a:rPr lang="en-US" dirty="0"/>
              <a:t>What all is Sexual Harassment, as per Law</a:t>
            </a:r>
          </a:p>
        </p:txBody>
      </p:sp>
      <p:graphicFrame>
        <p:nvGraphicFramePr>
          <p:cNvPr id="11" name="Content Placeholder 2" descr="Icon SmartArt">
            <a:extLst>
              <a:ext uri="{FF2B5EF4-FFF2-40B4-BE49-F238E27FC236}">
                <a16:creationId xmlns:a16="http://schemas.microsoft.com/office/drawing/2014/main" id="{E3ED3676-AF55-5243-80AF-E4C3CB787FAB}"/>
              </a:ext>
            </a:extLst>
          </p:cNvPr>
          <p:cNvGraphicFramePr>
            <a:graphicFrameLocks/>
          </p:cNvGraphicFramePr>
          <p:nvPr>
            <p:extLst>
              <p:ext uri="{D42A27DB-BD31-4B8C-83A1-F6EECF244321}">
                <p14:modId xmlns:p14="http://schemas.microsoft.com/office/powerpoint/2010/main" val="2110781266"/>
              </p:ext>
            </p:extLst>
          </p:nvPr>
        </p:nvGraphicFramePr>
        <p:xfrm>
          <a:off x="696036" y="2115403"/>
          <a:ext cx="11368585" cy="455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8EA1BBB-DBA0-4C16-A04B-34FFCA2CF75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94855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uildings in a downtown area">
            <a:extLst>
              <a:ext uri="{FF2B5EF4-FFF2-40B4-BE49-F238E27FC236}">
                <a16:creationId xmlns:a16="http://schemas.microsoft.com/office/drawing/2014/main" id="{E6409136-4F48-5248-8F4D-72F32D4315BB}"/>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0" y="11"/>
            <a:ext cx="12191980" cy="6857989"/>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idx="4294967295"/>
          </p:nvPr>
        </p:nvSpPr>
        <p:spPr>
          <a:xfrm>
            <a:off x="6040438" y="447675"/>
            <a:ext cx="6151562" cy="1558925"/>
          </a:xfrm>
        </p:spPr>
        <p:txBody>
          <a:bodyPr vert="horz" lIns="91440" tIns="45720" rIns="91440" bIns="45720" rtlCol="0" anchor="b">
            <a:normAutofit/>
          </a:bodyPr>
          <a:lstStyle/>
          <a:p>
            <a:pPr algn="ctr"/>
            <a:r>
              <a:rPr lang="en-US" dirty="0"/>
              <a:t>What all is Workplace, as per Law</a:t>
            </a:r>
          </a:p>
        </p:txBody>
      </p:sp>
      <p:graphicFrame>
        <p:nvGraphicFramePr>
          <p:cNvPr id="11" name="Content Placeholder 2" descr="Icon SmartArt">
            <a:extLst>
              <a:ext uri="{FF2B5EF4-FFF2-40B4-BE49-F238E27FC236}">
                <a16:creationId xmlns:a16="http://schemas.microsoft.com/office/drawing/2014/main" id="{E3ED3676-AF55-5243-80AF-E4C3CB787FAB}"/>
              </a:ext>
            </a:extLst>
          </p:cNvPr>
          <p:cNvGraphicFramePr>
            <a:graphicFrameLocks/>
          </p:cNvGraphicFramePr>
          <p:nvPr>
            <p:extLst>
              <p:ext uri="{D42A27DB-BD31-4B8C-83A1-F6EECF244321}">
                <p14:modId xmlns:p14="http://schemas.microsoft.com/office/powerpoint/2010/main" val="420981063"/>
              </p:ext>
            </p:extLst>
          </p:nvPr>
        </p:nvGraphicFramePr>
        <p:xfrm>
          <a:off x="696036" y="1869743"/>
          <a:ext cx="11368585" cy="498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96EF25A-4A22-4E7A-B41E-8C922B006B04}"/>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61235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88FA-CB5D-40A0-8447-1C55598E55AE}"/>
              </a:ext>
            </a:extLst>
          </p:cNvPr>
          <p:cNvSpPr>
            <a:spLocks noGrp="1"/>
          </p:cNvSpPr>
          <p:nvPr>
            <p:ph type="title"/>
          </p:nvPr>
        </p:nvSpPr>
        <p:spPr/>
        <p:txBody>
          <a:bodyPr/>
          <a:lstStyle/>
          <a:p>
            <a:r>
              <a:rPr lang="en-US" dirty="0"/>
              <a:t>Other Important Definitions</a:t>
            </a:r>
          </a:p>
        </p:txBody>
      </p:sp>
      <p:sp>
        <p:nvSpPr>
          <p:cNvPr id="3" name="Content Placeholder 2">
            <a:extLst>
              <a:ext uri="{FF2B5EF4-FFF2-40B4-BE49-F238E27FC236}">
                <a16:creationId xmlns:a16="http://schemas.microsoft.com/office/drawing/2014/main" id="{98F90E5F-EB58-47DF-BA53-6F04B6DFBBCD}"/>
              </a:ext>
            </a:extLst>
          </p:cNvPr>
          <p:cNvSpPr>
            <a:spLocks noGrp="1"/>
          </p:cNvSpPr>
          <p:nvPr>
            <p:ph idx="1"/>
          </p:nvPr>
        </p:nvSpPr>
        <p:spPr>
          <a:xfrm>
            <a:off x="0" y="1908313"/>
            <a:ext cx="12192000" cy="4949687"/>
          </a:xfrm>
        </p:spPr>
        <p:txBody>
          <a:bodyPr>
            <a:normAutofit fontScale="92500" lnSpcReduction="20000"/>
          </a:bodyPr>
          <a:lstStyle/>
          <a:p>
            <a:r>
              <a:rPr lang="en-US" dirty="0"/>
              <a:t>Aggrieved Women:</a:t>
            </a:r>
          </a:p>
          <a:p>
            <a:pPr lvl="1"/>
            <a:r>
              <a:rPr lang="en-IN" dirty="0"/>
              <a:t>any age whether employed or not, who alleges to have been subjected to sexual harassment by the respondent</a:t>
            </a:r>
          </a:p>
          <a:p>
            <a:pPr lvl="1"/>
            <a:r>
              <a:rPr lang="en-IN" dirty="0"/>
              <a:t>in relation to a house, any age who is employed in such a dwelling place or house</a:t>
            </a:r>
          </a:p>
          <a:p>
            <a:r>
              <a:rPr lang="en-IN" dirty="0"/>
              <a:t>Employer:</a:t>
            </a:r>
          </a:p>
          <a:p>
            <a:pPr lvl="1"/>
            <a:r>
              <a:rPr lang="en-IN" dirty="0"/>
              <a:t>Head of that Department of that Organization</a:t>
            </a:r>
          </a:p>
          <a:p>
            <a:pPr lvl="1"/>
            <a:r>
              <a:rPr lang="en-IN" dirty="0"/>
              <a:t>Any person responsible for the Management, supervision, control of that place</a:t>
            </a:r>
          </a:p>
          <a:p>
            <a:pPr lvl="1"/>
            <a:r>
              <a:rPr lang="en-IN" dirty="0"/>
              <a:t>Person discharging contractual obligations</a:t>
            </a:r>
          </a:p>
          <a:p>
            <a:pPr lvl="1"/>
            <a:r>
              <a:rPr lang="en-IN" dirty="0"/>
              <a:t>A person who employs or benefits from the employment of domestic worker</a:t>
            </a:r>
          </a:p>
          <a:p>
            <a:r>
              <a:rPr lang="en-US" dirty="0"/>
              <a:t>Circumstances of Sexual Harassment:</a:t>
            </a:r>
          </a:p>
          <a:p>
            <a:pPr lvl="1"/>
            <a:r>
              <a:rPr lang="en-US" dirty="0"/>
              <a:t>Implied or explicit preferential treatment e.g. “</a:t>
            </a:r>
            <a:r>
              <a:rPr lang="en-US" i="1" dirty="0">
                <a:solidFill>
                  <a:srgbClr val="FFFF00"/>
                </a:solidFill>
              </a:rPr>
              <a:t>My manager said that I can be preferred for promotion, if -------</a:t>
            </a:r>
            <a:r>
              <a:rPr lang="en-US" dirty="0"/>
              <a:t>”</a:t>
            </a:r>
          </a:p>
          <a:p>
            <a:pPr lvl="1"/>
            <a:r>
              <a:rPr lang="en-US" dirty="0"/>
              <a:t>Implied or explicit detrimental treatment e.g. “</a:t>
            </a:r>
            <a:r>
              <a:rPr lang="en-US" i="1" dirty="0">
                <a:solidFill>
                  <a:srgbClr val="FFFF00"/>
                </a:solidFill>
              </a:rPr>
              <a:t>My manager told me that everyone else on team says yes, so you ------</a:t>
            </a:r>
            <a:r>
              <a:rPr lang="en-US" dirty="0"/>
              <a:t>”</a:t>
            </a:r>
          </a:p>
          <a:p>
            <a:pPr lvl="1"/>
            <a:r>
              <a:rPr lang="en-US" dirty="0"/>
              <a:t>Implied or explicit threat on current or future employment status e.g. “</a:t>
            </a:r>
            <a:r>
              <a:rPr lang="en-US" i="1" dirty="0">
                <a:solidFill>
                  <a:srgbClr val="FFFF00"/>
                </a:solidFill>
              </a:rPr>
              <a:t>My manager said, if I want to save my job, then ----</a:t>
            </a:r>
            <a:r>
              <a:rPr lang="en-US" dirty="0"/>
              <a:t>”</a:t>
            </a:r>
          </a:p>
          <a:p>
            <a:pPr lvl="1"/>
            <a:r>
              <a:rPr lang="en-US" dirty="0"/>
              <a:t>Interfering in her work / creating an intimidating or offensive or hostile work environment e.g. “</a:t>
            </a:r>
            <a:r>
              <a:rPr lang="en-US" i="1" dirty="0">
                <a:solidFill>
                  <a:srgbClr val="FFFF00"/>
                </a:solidFill>
              </a:rPr>
              <a:t>Since, I have said “no”, my manager blasts me in front of whole team.</a:t>
            </a:r>
            <a:r>
              <a:rPr lang="en-US" dirty="0"/>
              <a:t>”</a:t>
            </a:r>
          </a:p>
          <a:p>
            <a:pPr lvl="1"/>
            <a:r>
              <a:rPr lang="en-US" dirty="0"/>
              <a:t>Humiliating treatment to effect her health of safety e.g. “</a:t>
            </a:r>
            <a:r>
              <a:rPr lang="en-US" i="1" dirty="0">
                <a:solidFill>
                  <a:srgbClr val="FFFF00"/>
                </a:solidFill>
              </a:rPr>
              <a:t>Even though my right hand has a known hitch, I am forced to do by boss, since I said, “No”</a:t>
            </a:r>
            <a:r>
              <a:rPr lang="en-US" dirty="0"/>
              <a:t>”</a:t>
            </a:r>
          </a:p>
        </p:txBody>
      </p:sp>
      <p:sp>
        <p:nvSpPr>
          <p:cNvPr id="4" name="Slide Number Placeholder 3">
            <a:extLst>
              <a:ext uri="{FF2B5EF4-FFF2-40B4-BE49-F238E27FC236}">
                <a16:creationId xmlns:a16="http://schemas.microsoft.com/office/drawing/2014/main" id="{D57A88CC-1B59-424E-AFE2-996E5DFB8657}"/>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7904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418C-C941-4109-86E4-47BA4717ED2B}"/>
              </a:ext>
            </a:extLst>
          </p:cNvPr>
          <p:cNvSpPr>
            <a:spLocks noGrp="1"/>
          </p:cNvSpPr>
          <p:nvPr>
            <p:ph type="title"/>
          </p:nvPr>
        </p:nvSpPr>
        <p:spPr/>
        <p:txBody>
          <a:bodyPr/>
          <a:lstStyle/>
          <a:p>
            <a:r>
              <a:rPr lang="en-US" dirty="0"/>
              <a:t>Committees</a:t>
            </a:r>
          </a:p>
        </p:txBody>
      </p:sp>
      <p:sp>
        <p:nvSpPr>
          <p:cNvPr id="3" name="Content Placeholder 2">
            <a:extLst>
              <a:ext uri="{FF2B5EF4-FFF2-40B4-BE49-F238E27FC236}">
                <a16:creationId xmlns:a16="http://schemas.microsoft.com/office/drawing/2014/main" id="{63AA637E-EB27-425B-B871-061AC825CE79}"/>
              </a:ext>
            </a:extLst>
          </p:cNvPr>
          <p:cNvSpPr>
            <a:spLocks noGrp="1"/>
          </p:cNvSpPr>
          <p:nvPr>
            <p:ph idx="1"/>
          </p:nvPr>
        </p:nvSpPr>
        <p:spPr>
          <a:xfrm>
            <a:off x="0" y="2186609"/>
            <a:ext cx="6096000" cy="4671392"/>
          </a:xfrm>
        </p:spPr>
        <p:txBody>
          <a:bodyPr/>
          <a:lstStyle/>
          <a:p>
            <a:pPr marL="0" indent="0" algn="ctr">
              <a:buNone/>
            </a:pPr>
            <a:r>
              <a:rPr lang="en-US" b="1" u="sng" dirty="0"/>
              <a:t>INTERNAL COMPLAINTS COMMITTEE (ICC)</a:t>
            </a:r>
          </a:p>
          <a:p>
            <a:pPr algn="just"/>
            <a:r>
              <a:rPr lang="en-US" dirty="0"/>
              <a:t>In case of Employer with more than 10 Employees or when complaint is not against the Employer.</a:t>
            </a:r>
          </a:p>
          <a:p>
            <a:pPr algn="just"/>
            <a:r>
              <a:rPr lang="en-US" dirty="0"/>
              <a:t>Presiding Officer – Senior Woman Employee</a:t>
            </a:r>
          </a:p>
          <a:p>
            <a:pPr algn="just"/>
            <a:r>
              <a:rPr lang="en-US" dirty="0"/>
              <a:t>+ Not less than 2 Employees, committed to cause of women / legal knowledge / social cause</a:t>
            </a:r>
          </a:p>
          <a:p>
            <a:pPr algn="just"/>
            <a:r>
              <a:rPr lang="en-US" dirty="0"/>
              <a:t>+ 1 member from Women NGOs</a:t>
            </a:r>
          </a:p>
          <a:p>
            <a:pPr algn="just"/>
            <a:r>
              <a:rPr lang="en-US" dirty="0" err="1"/>
              <a:t>Atleast</a:t>
            </a:r>
            <a:r>
              <a:rPr lang="en-US" dirty="0"/>
              <a:t> 50% members of ICC must be women</a:t>
            </a:r>
          </a:p>
          <a:p>
            <a:pPr algn="just"/>
            <a:r>
              <a:rPr lang="en-US" dirty="0"/>
              <a:t>Members be paid fees and allowance by Company</a:t>
            </a:r>
          </a:p>
          <a:p>
            <a:pPr algn="just"/>
            <a:r>
              <a:rPr lang="en-US" dirty="0"/>
              <a:t>In case of Branch offices, ICC must be constituted in all administrative offices/units.</a:t>
            </a:r>
          </a:p>
        </p:txBody>
      </p:sp>
      <p:sp>
        <p:nvSpPr>
          <p:cNvPr id="4" name="Content Placeholder 2">
            <a:extLst>
              <a:ext uri="{FF2B5EF4-FFF2-40B4-BE49-F238E27FC236}">
                <a16:creationId xmlns:a16="http://schemas.microsoft.com/office/drawing/2014/main" id="{ADF19D75-773C-4C7A-AE22-85366DB1571C}"/>
              </a:ext>
            </a:extLst>
          </p:cNvPr>
          <p:cNvSpPr txBox="1">
            <a:spLocks/>
          </p:cNvSpPr>
          <p:nvPr/>
        </p:nvSpPr>
        <p:spPr>
          <a:xfrm>
            <a:off x="6096000" y="2186608"/>
            <a:ext cx="6096000" cy="467139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Font typeface="Wingdings 2" charset="2"/>
              <a:buNone/>
            </a:pPr>
            <a:r>
              <a:rPr lang="en-US" b="1" u="sng" dirty="0"/>
              <a:t>LOCAL COMPLAINTS COMMITTEE (LCC)</a:t>
            </a:r>
          </a:p>
          <a:p>
            <a:pPr algn="just"/>
            <a:r>
              <a:rPr lang="en-US" dirty="0"/>
              <a:t>In case of Employer with less than 10 Employees or when complaint is against the Employer.</a:t>
            </a:r>
          </a:p>
          <a:p>
            <a:pPr algn="just"/>
            <a:r>
              <a:rPr lang="en-US" dirty="0"/>
              <a:t>Chairperson – Women Social Worker</a:t>
            </a:r>
          </a:p>
          <a:p>
            <a:pPr algn="just"/>
            <a:r>
              <a:rPr lang="en-US" dirty="0"/>
              <a:t>+ 1 Working women in Area</a:t>
            </a:r>
          </a:p>
          <a:p>
            <a:pPr algn="just"/>
            <a:r>
              <a:rPr lang="en-US" dirty="0"/>
              <a:t>+ 2 member from Women NGOs</a:t>
            </a:r>
          </a:p>
          <a:p>
            <a:pPr algn="just"/>
            <a:r>
              <a:rPr lang="en-US" dirty="0" err="1"/>
              <a:t>Atleast</a:t>
            </a:r>
            <a:r>
              <a:rPr lang="en-US" dirty="0"/>
              <a:t> 1 member must know law, 1 from SC/ST</a:t>
            </a:r>
          </a:p>
          <a:p>
            <a:pPr algn="just"/>
            <a:r>
              <a:rPr lang="en-US" dirty="0"/>
              <a:t>Ex-officio WCD member</a:t>
            </a:r>
          </a:p>
          <a:p>
            <a:pPr algn="just"/>
            <a:r>
              <a:rPr lang="en-US" dirty="0"/>
              <a:t>Members be paid fees and allowance by Government</a:t>
            </a:r>
          </a:p>
          <a:p>
            <a:pPr algn="just"/>
            <a:r>
              <a:rPr lang="en-US" dirty="0"/>
              <a:t>To be audited by Accountant General.</a:t>
            </a:r>
          </a:p>
        </p:txBody>
      </p:sp>
      <p:sp>
        <p:nvSpPr>
          <p:cNvPr id="5" name="Slide Number Placeholder 4">
            <a:extLst>
              <a:ext uri="{FF2B5EF4-FFF2-40B4-BE49-F238E27FC236}">
                <a16:creationId xmlns:a16="http://schemas.microsoft.com/office/drawing/2014/main" id="{7457EFCF-E9A0-4404-9B9E-2F827BD0C334}"/>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36815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F392C-D201-4335-BC06-05E8DA4E0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FDB075-32D3-45D6-B446-788704F8FD25}">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6c05727-aa75-4e4a-9b5f-8a80a1165891"/>
    <ds:schemaRef ds:uri="http://purl.org/dc/elements/1.1/"/>
    <ds:schemaRef ds:uri="http://purl.org/dc/term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DD8CA2E-8B16-4096-95E2-945585B3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Agency Quotable design</Template>
  <TotalTime>0</TotalTime>
  <Words>2260</Words>
  <Application>Microsoft Office PowerPoint</Application>
  <PresentationFormat>Widescreen</PresentationFormat>
  <Paragraphs>239</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Calibri</vt:lpstr>
      <vt:lpstr>Century Gothic</vt:lpstr>
      <vt:lpstr>Wingdings 2</vt:lpstr>
      <vt:lpstr>Quotable</vt:lpstr>
      <vt:lpstr>Acrobat Document</vt:lpstr>
      <vt:lpstr>Workplace Harassment the other side</vt:lpstr>
      <vt:lpstr>Our Values</vt:lpstr>
      <vt:lpstr>History             VISHAKA GUIDELINES</vt:lpstr>
      <vt:lpstr>History          Workplace Harassment law in making</vt:lpstr>
      <vt:lpstr>Effects of the new LAW</vt:lpstr>
      <vt:lpstr>What all is Sexual Harassment, as per Law</vt:lpstr>
      <vt:lpstr>What all is Workplace, as per Law</vt:lpstr>
      <vt:lpstr>Other Important Definitions</vt:lpstr>
      <vt:lpstr>Committees</vt:lpstr>
      <vt:lpstr>Process</vt:lpstr>
      <vt:lpstr>What else to know?</vt:lpstr>
      <vt:lpstr>What to do, when facing ICC/LCC</vt:lpstr>
      <vt:lpstr>What to do, when facing Police</vt:lpstr>
      <vt:lpstr>What to do, when in Court</vt:lpstr>
      <vt:lpstr>What’s happening now</vt:lpstr>
      <vt:lpstr>Prevention (just Don’t’s)</vt:lpstr>
      <vt:lpstr>Some known reasons of Misuse</vt:lpstr>
      <vt:lpstr>What can we do?</vt:lpstr>
      <vt:lpstr>ET Synovate SH Survey 2010      snapshots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2019-01-14T17:17:57Z</dcterms:created>
  <dcterms:modified xsi:type="dcterms:W3CDTF">2019-01-19T18:34:07Z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